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75" r:id="rId7"/>
    <p:sldId id="261" r:id="rId8"/>
    <p:sldId id="262" r:id="rId9"/>
    <p:sldId id="263" r:id="rId10"/>
    <p:sldId id="265" r:id="rId11"/>
    <p:sldId id="269" r:id="rId12"/>
    <p:sldId id="274" r:id="rId13"/>
  </p:sldIdLst>
  <p:sldSz cx="9144000" cy="5143500"/>
  <p:notesSz cx="6858000" cy="9144000"/>
  <p:embeddedFontLst>
    <p:embeddedFont>
      <p:font typeface="Raleway"/>
      <p:italic r:id="rId17"/>
      <p:boldItalic r:id="rId18"/>
    </p:embeddedFont>
    <p:embeddedFont>
      <p:font typeface="Lato" panose="020F0502020204030203"/>
      <p:regular r:id="rId19"/>
    </p:embeddedFont>
    <p:embeddedFont>
      <p:font typeface="Gabriola" panose="04040605051002020D02" charset="0"/>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50"/>
        <p:guide pos="2881"/>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2" name="Shape 172"/>
        <p:cNvGrpSpPr/>
        <p:nvPr/>
      </p:nvGrpSpPr>
      <p:grpSpPr>
        <a:xfrm>
          <a:off x="0" y="0"/>
          <a:ext cx="0" cy="0"/>
          <a:chOff x="0" y="0"/>
          <a:chExt cx="0" cy="0"/>
        </a:xfrm>
      </p:grpSpPr>
      <p:sp>
        <p:nvSpPr>
          <p:cNvPr id="173" name="Google Shape;173;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6" name="Shape 726"/>
        <p:cNvGrpSpPr/>
        <p:nvPr/>
      </p:nvGrpSpPr>
      <p:grpSpPr>
        <a:xfrm>
          <a:off x="0" y="0"/>
          <a:ext cx="0" cy="0"/>
          <a:chOff x="0" y="0"/>
          <a:chExt cx="0" cy="0"/>
        </a:xfrm>
      </p:grpSpPr>
      <p:sp>
        <p:nvSpPr>
          <p:cNvPr id="727" name="Google Shape;727;g1f88252dc4_0_15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1f88252dc4_0_15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4" name="Shape 194"/>
        <p:cNvGrpSpPr/>
        <p:nvPr/>
      </p:nvGrpSpPr>
      <p:grpSpPr>
        <a:xfrm>
          <a:off x="0" y="0"/>
          <a:ext cx="0" cy="0"/>
          <a:chOff x="0" y="0"/>
          <a:chExt cx="0" cy="0"/>
        </a:xfrm>
      </p:grpSpPr>
      <p:sp>
        <p:nvSpPr>
          <p:cNvPr id="195" name="Google Shape;195;g1f88252dc4_0_1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1" name="Shape 201"/>
        <p:cNvGrpSpPr/>
        <p:nvPr/>
      </p:nvGrpSpPr>
      <p:grpSpPr>
        <a:xfrm>
          <a:off x="0" y="0"/>
          <a:ext cx="0" cy="0"/>
          <a:chOff x="0" y="0"/>
          <a:chExt cx="0" cy="0"/>
        </a:xfrm>
      </p:grpSpPr>
      <p:sp>
        <p:nvSpPr>
          <p:cNvPr id="202" name="Google Shape;202;g1f88252dc4_0_2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f88252dc4_0_2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2" name="Shape 542"/>
        <p:cNvGrpSpPr/>
        <p:nvPr/>
      </p:nvGrpSpPr>
      <p:grpSpPr>
        <a:xfrm>
          <a:off x="0" y="0"/>
          <a:ext cx="0" cy="0"/>
          <a:chOff x="0" y="0"/>
          <a:chExt cx="0" cy="0"/>
        </a:xfrm>
      </p:grpSpPr>
      <p:sp>
        <p:nvSpPr>
          <p:cNvPr id="543" name="Google Shape;543;g1f88252dc4_0_11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f88252dc4_0_11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0" name="Shape 220"/>
        <p:cNvGrpSpPr/>
        <p:nvPr/>
      </p:nvGrpSpPr>
      <p:grpSpPr>
        <a:xfrm>
          <a:off x="0" y="0"/>
          <a:ext cx="0" cy="0"/>
          <a:chOff x="0" y="0"/>
          <a:chExt cx="0" cy="0"/>
        </a:xfrm>
      </p:grpSpPr>
      <p:sp>
        <p:nvSpPr>
          <p:cNvPr id="221" name="Google Shape;221;g1f88252dc4_0_3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f88252dc4_0_3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7" name="Shape 227"/>
        <p:cNvGrpSpPr/>
        <p:nvPr/>
      </p:nvGrpSpPr>
      <p:grpSpPr>
        <a:xfrm>
          <a:off x="0" y="0"/>
          <a:ext cx="0" cy="0"/>
          <a:chOff x="0" y="0"/>
          <a:chExt cx="0" cy="0"/>
        </a:xfrm>
      </p:grpSpPr>
      <p:sp>
        <p:nvSpPr>
          <p:cNvPr id="228" name="Google Shape;228;g1f88252dc4_0_6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f88252dc4_0_6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4" name="Shape 234"/>
        <p:cNvGrpSpPr/>
        <p:nvPr/>
      </p:nvGrpSpPr>
      <p:grpSpPr>
        <a:xfrm>
          <a:off x="0" y="0"/>
          <a:ext cx="0" cy="0"/>
          <a:chOff x="0" y="0"/>
          <a:chExt cx="0" cy="0"/>
        </a:xfrm>
      </p:grpSpPr>
      <p:sp>
        <p:nvSpPr>
          <p:cNvPr id="235" name="Google Shape;235;g1f88252dc4_0_6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f88252dc4_0_6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8" name="Shape 528"/>
        <p:cNvGrpSpPr/>
        <p:nvPr/>
      </p:nvGrpSpPr>
      <p:grpSpPr>
        <a:xfrm>
          <a:off x="0" y="0"/>
          <a:ext cx="0" cy="0"/>
          <a:chOff x="0" y="0"/>
          <a:chExt cx="0" cy="0"/>
        </a:xfrm>
      </p:grpSpPr>
      <p:sp>
        <p:nvSpPr>
          <p:cNvPr id="529" name="Google Shape;529;g1f88252dc4_0_109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f88252dc4_0_109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1" name="Shape 591"/>
        <p:cNvGrpSpPr/>
        <p:nvPr/>
      </p:nvGrpSpPr>
      <p:grpSpPr>
        <a:xfrm>
          <a:off x="0" y="0"/>
          <a:ext cx="0" cy="0"/>
          <a:chOff x="0" y="0"/>
          <a:chExt cx="0" cy="0"/>
        </a:xfrm>
      </p:grpSpPr>
      <p:sp>
        <p:nvSpPr>
          <p:cNvPr id="592" name="Google Shape;592;g1f88252dc4_0_12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f88252dc4_0_12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lt2"/>
        </a:solidFill>
        <a:effectLst/>
      </p:bgPr>
    </p:bg>
    <p:spTree>
      <p:nvGrpSpPr>
        <p:cNvPr id="9"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srcRect t="21799" b="23591"/>
          <a:stretch>
            <a:fillRect/>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 name="Google Shape;15;p2"/>
          <p:cNvSpPr txBox="1"/>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 name="Google Shape;113;p11"/>
          <p:cNvSpPr txBox="1"/>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 name="Google Shape;124;p12"/>
          <p:cNvSpPr txBox="1"/>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27" name="Google Shape;127;p12"/>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32" name="Shape 132"/>
        <p:cNvGrpSpPr/>
        <p:nvPr/>
      </p:nvGrpSpPr>
      <p:grpSpPr>
        <a:xfrm>
          <a:off x="0" y="0"/>
          <a:ext cx="0" cy="0"/>
          <a:chOff x="0" y="0"/>
          <a:chExt cx="0" cy="0"/>
        </a:xfrm>
      </p:grpSpPr>
      <p:sp>
        <p:nvSpPr>
          <p:cNvPr id="133" name="Google Shape;133;p13"/>
          <p:cNvSpPr txBox="1"/>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p:txBody>
      </p:sp>
      <p:sp>
        <p:nvSpPr>
          <p:cNvPr id="134" name="Google Shape;134;p13"/>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 name="Google Shape;143;p14"/>
          <p:cNvSpPr txBox="1"/>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50" name="Shape 150"/>
        <p:cNvGrpSpPr/>
        <p:nvPr/>
      </p:nvGrpSpPr>
      <p:grpSpPr>
        <a:xfrm>
          <a:off x="0" y="0"/>
          <a:ext cx="0" cy="0"/>
          <a:chOff x="0" y="0"/>
          <a:chExt cx="0" cy="0"/>
        </a:xfrm>
      </p:grpSpPr>
      <p:sp>
        <p:nvSpPr>
          <p:cNvPr id="151" name="Google Shape;151;p15"/>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6" name="Google Shape;166;p17"/>
          <p:cNvSpPr txBox="1"/>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2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srcRect t="21799" b="23591"/>
          <a:stretch>
            <a:fillRect/>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 name="Google Shape;27;p3"/>
          <p:cNvSpPr txBox="1"/>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 name="Google Shape;38;p4"/>
          <p:cNvSpPr txBox="1"/>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9" name="Google Shape;49;p5"/>
          <p:cNvSpPr txBox="1"/>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51" name="Google Shape;51;p5"/>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6"/>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64"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srcRect t="11971" b="11971"/>
          <a:stretch>
            <a:fillRect/>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7"/>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fld>
            <a:endParaRPr lang="en-GB"/>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 name="Google Shape;78;p8"/>
          <p:cNvSpPr txBox="1"/>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80" name="Google Shape;80;p8"/>
          <p:cNvSpPr txBox="1"/>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81" name="Google Shape;81;p8"/>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 name="Google Shape;91;p9"/>
          <p:cNvSpPr txBox="1"/>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 name="Google Shape;102;p10"/>
          <p:cNvSpPr txBox="1"/>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04" name="Google Shape;104;p10"/>
          <p:cNvSpPr txBox="1"/>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panose="020F0502020204030203"/>
              <a:buChar char="●"/>
              <a:defRPr sz="1300">
                <a:solidFill>
                  <a:schemeClr val="accent1"/>
                </a:solidFill>
                <a:latin typeface="Lato" panose="020F0502020204030203"/>
                <a:ea typeface="Lato" panose="020F0502020204030203"/>
                <a:cs typeface="Lato" panose="020F0502020204030203"/>
                <a:sym typeface="Lato" panose="020F0502020204030203"/>
              </a:defRPr>
            </a:lvl1pPr>
            <a:lvl2pPr marL="914400" lvl="1"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2pPr>
            <a:lvl3pPr marL="1371600" lvl="2"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3pPr>
            <a:lvl4pPr marL="1828800" lvl="3"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4pPr>
            <a:lvl5pPr marL="2286000" lvl="4"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5pPr>
            <a:lvl6pPr marL="2743200" lvl="5"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6pPr>
            <a:lvl7pPr marL="3200400" lvl="6"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7pPr>
            <a:lvl8pPr marL="3657600" lvl="7" indent="-298450">
              <a:lnSpc>
                <a:spcPct val="115000"/>
              </a:lnSpc>
              <a:spcBef>
                <a:spcPts val="1600"/>
              </a:spcBef>
              <a:spcAft>
                <a:spcPts val="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8pPr>
            <a:lvl9pPr marL="4114800" lvl="8" indent="-298450">
              <a:lnSpc>
                <a:spcPct val="115000"/>
              </a:lnSpc>
              <a:spcBef>
                <a:spcPts val="1600"/>
              </a:spcBef>
              <a:spcAft>
                <a:spcPts val="1600"/>
              </a:spcAft>
              <a:buClr>
                <a:schemeClr val="accent1"/>
              </a:buClr>
              <a:buSzPts val="1100"/>
              <a:buFont typeface="Lato" panose="020F0502020204030203"/>
              <a:buChar char="■"/>
              <a:defRPr sz="1100">
                <a:solidFill>
                  <a:schemeClr val="accen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panose="020F0502020204030203"/>
                <a:ea typeface="Lato" panose="020F0502020204030203"/>
                <a:cs typeface="Lato" panose="020F0502020204030203"/>
                <a:sym typeface="Lato" panose="020F0502020204030203"/>
              </a:defRPr>
            </a:lvl1pPr>
            <a:lvl2pPr lvl="1" algn="r">
              <a:buNone/>
              <a:defRPr sz="1000">
                <a:solidFill>
                  <a:schemeClr val="accent1"/>
                </a:solidFill>
                <a:latin typeface="Lato" panose="020F0502020204030203"/>
                <a:ea typeface="Lato" panose="020F0502020204030203"/>
                <a:cs typeface="Lato" panose="020F0502020204030203"/>
                <a:sym typeface="Lato" panose="020F0502020204030203"/>
              </a:defRPr>
            </a:lvl2pPr>
            <a:lvl3pPr lvl="2" algn="r">
              <a:buNone/>
              <a:defRPr sz="1000">
                <a:solidFill>
                  <a:schemeClr val="accent1"/>
                </a:solidFill>
                <a:latin typeface="Lato" panose="020F0502020204030203"/>
                <a:ea typeface="Lato" panose="020F0502020204030203"/>
                <a:cs typeface="Lato" panose="020F0502020204030203"/>
                <a:sym typeface="Lato" panose="020F0502020204030203"/>
              </a:defRPr>
            </a:lvl3pPr>
            <a:lvl4pPr lvl="3" algn="r">
              <a:buNone/>
              <a:defRPr sz="1000">
                <a:solidFill>
                  <a:schemeClr val="accent1"/>
                </a:solidFill>
                <a:latin typeface="Lato" panose="020F0502020204030203"/>
                <a:ea typeface="Lato" panose="020F0502020204030203"/>
                <a:cs typeface="Lato" panose="020F0502020204030203"/>
                <a:sym typeface="Lato" panose="020F0502020204030203"/>
              </a:defRPr>
            </a:lvl4pPr>
            <a:lvl5pPr lvl="4" algn="r">
              <a:buNone/>
              <a:defRPr sz="1000">
                <a:solidFill>
                  <a:schemeClr val="accent1"/>
                </a:solidFill>
                <a:latin typeface="Lato" panose="020F0502020204030203"/>
                <a:ea typeface="Lato" panose="020F0502020204030203"/>
                <a:cs typeface="Lato" panose="020F0502020204030203"/>
                <a:sym typeface="Lato" panose="020F0502020204030203"/>
              </a:defRPr>
            </a:lvl5pPr>
            <a:lvl6pPr lvl="5" algn="r">
              <a:buNone/>
              <a:defRPr sz="1000">
                <a:solidFill>
                  <a:schemeClr val="accent1"/>
                </a:solidFill>
                <a:latin typeface="Lato" panose="020F0502020204030203"/>
                <a:ea typeface="Lato" panose="020F0502020204030203"/>
                <a:cs typeface="Lato" panose="020F0502020204030203"/>
                <a:sym typeface="Lato" panose="020F0502020204030203"/>
              </a:defRPr>
            </a:lvl6pPr>
            <a:lvl7pPr lvl="6" algn="r">
              <a:buNone/>
              <a:defRPr sz="1000">
                <a:solidFill>
                  <a:schemeClr val="accent1"/>
                </a:solidFill>
                <a:latin typeface="Lato" panose="020F0502020204030203"/>
                <a:ea typeface="Lato" panose="020F0502020204030203"/>
                <a:cs typeface="Lato" panose="020F0502020204030203"/>
                <a:sym typeface="Lato" panose="020F0502020204030203"/>
              </a:defRPr>
            </a:lvl7pPr>
            <a:lvl8pPr lvl="7" algn="r">
              <a:buNone/>
              <a:defRPr sz="1000">
                <a:solidFill>
                  <a:schemeClr val="accent1"/>
                </a:solidFill>
                <a:latin typeface="Lato" panose="020F0502020204030203"/>
                <a:ea typeface="Lato" panose="020F0502020204030203"/>
                <a:cs typeface="Lato" panose="020F0502020204030203"/>
                <a:sym typeface="Lato" panose="020F0502020204030203"/>
              </a:defRPr>
            </a:lvl8pPr>
            <a:lvl9pPr lvl="8" algn="r">
              <a:buNone/>
              <a:defRPr sz="1000">
                <a:solidFill>
                  <a:schemeClr val="accen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9.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3395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a:solidFill>
                  <a:srgbClr val="000000"/>
                </a:solidFill>
              </a:rPr>
              <a:t>Graph Transformer GAN:</a:t>
            </a:r>
            <a:endParaRPr sz="2800">
              <a:solidFill>
                <a:srgbClr val="000000"/>
              </a:solidFill>
            </a:endParaRPr>
          </a:p>
          <a:p>
            <a:pPr marL="0" lvl="0" indent="0" algn="l" rtl="0">
              <a:spcBef>
                <a:spcPts val="0"/>
              </a:spcBef>
              <a:spcAft>
                <a:spcPts val="0"/>
              </a:spcAft>
              <a:buNone/>
            </a:pPr>
            <a:r>
              <a:rPr lang="en-GB" sz="2800">
                <a:solidFill>
                  <a:srgbClr val="000000"/>
                </a:solidFill>
              </a:rPr>
              <a:t>Data Augmentation of Brain Connectivity for dementia classification</a:t>
            </a:r>
            <a:endParaRPr sz="2800">
              <a:solidFill>
                <a:srgbClr val="000000"/>
              </a:solidFill>
            </a:endParaRPr>
          </a:p>
        </p:txBody>
      </p:sp>
      <p:sp>
        <p:nvSpPr>
          <p:cNvPr id="177" name="Google Shape;177;p18"/>
          <p:cNvSpPr txBox="1"/>
          <p:nvPr>
            <p:ph type="subTitle" idx="1"/>
          </p:nvPr>
        </p:nvSpPr>
        <p:spPr>
          <a:xfrm>
            <a:off x="729438" y="304112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Yikang Li                                                                                              2022/4/8</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29" name="Shape 729"/>
        <p:cNvGrpSpPr/>
        <p:nvPr/>
      </p:nvGrpSpPr>
      <p:grpSpPr>
        <a:xfrm>
          <a:off x="0" y="0"/>
          <a:ext cx="0" cy="0"/>
          <a:chOff x="0" y="0"/>
          <a:chExt cx="0" cy="0"/>
        </a:xfrm>
      </p:grpSpPr>
      <p:sp>
        <p:nvSpPr>
          <p:cNvPr id="730" name="Google Shape;730;p36"/>
          <p:cNvSpPr txBox="1"/>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lang="en-GB" sz="48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727650" y="12659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lang="en-GB"/>
          </a:p>
        </p:txBody>
      </p:sp>
      <p:sp>
        <p:nvSpPr>
          <p:cNvPr id="199" name="Google Shape;199;p20"/>
          <p:cNvSpPr txBox="1"/>
          <p:nvPr>
            <p:ph type="body" idx="1"/>
          </p:nvPr>
        </p:nvSpPr>
        <p:spPr>
          <a:xfrm>
            <a:off x="1293450" y="185472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solidFill>
                  <a:srgbClr val="000000"/>
                </a:solidFill>
                <a:latin typeface="Times New Roman" panose="02020603050405020304"/>
                <a:ea typeface="Times New Roman" panose="02020603050405020304"/>
                <a:cs typeface="Times New Roman" panose="02020603050405020304"/>
                <a:sym typeface="Times New Roman" panose="02020603050405020304"/>
              </a:rPr>
              <a:t>Alzheimer’s disease (AD) is the most common age-related dementia, which significantly affects an individual’s daily life and impact socioeconomics. It remains a challenge to identify the individuals at risk of dementia for precise management. Brain MRI offers a non invasive biomarker to detect brain aging. However, the limited availability of diffusion MRI challenges the model training of deep learning. In this case, we propose the Graph Transformer GAN, a variant of the generative adversarial network, to efficiently augment the structural brain networks for dementia classifying tasks. The Graph Transformer GAN model is trained to generate fake brain connectivity matrices, which are expected to reflect the latent distribution and topological features of the real brain network data. Moreover, Graph Transformer layer, as the core of the Graph Transformer GAN is capable for generating new useful multi-hop connections between unconnected nodes. Those multi-hop connections, named meta-paths, can </a:t>
            </a:r>
            <a:r>
              <a:rPr lang="en-GB" sz="1100">
                <a:solidFill>
                  <a:srgbClr val="000000"/>
                </a:solidFill>
                <a:latin typeface="Times New Roman" panose="02020603050405020304"/>
                <a:ea typeface="Times New Roman" panose="02020603050405020304"/>
                <a:cs typeface="Times New Roman" panose="02020603050405020304"/>
                <a:sym typeface="Times New Roman" panose="02020603050405020304"/>
              </a:rPr>
              <a:t>identify</a:t>
            </a:r>
            <a:r>
              <a:rPr lang="en-GB" sz="1100">
                <a:solidFill>
                  <a:srgbClr val="000000"/>
                </a:solidFill>
                <a:latin typeface="Times New Roman" panose="02020603050405020304"/>
                <a:ea typeface="Times New Roman" panose="02020603050405020304"/>
                <a:cs typeface="Times New Roman" panose="02020603050405020304"/>
                <a:sym typeface="Times New Roman" panose="02020603050405020304"/>
              </a:rPr>
              <a:t> the pathological regions of the Alzheimer’s disease.  </a:t>
            </a:r>
            <a:endParaRPr sz="1100"/>
          </a:p>
        </p:txBody>
      </p:sp>
      <p:pic>
        <p:nvPicPr>
          <p:cNvPr id="200" name="Google Shape;200;p20" descr="shutterstock_429987889_edited.jpg"/>
          <p:cNvPicPr preferRelativeResize="0"/>
          <p:nvPr/>
        </p:nvPicPr>
        <p:blipFill rotWithShape="1">
          <a:blip r:embed="rId1"/>
          <a:srcRect l="12609" t="85988" r="6247" b="1381"/>
          <a:stretch>
            <a:fillRect/>
          </a:stretch>
        </p:blipFill>
        <p:spPr>
          <a:xfrm>
            <a:off x="0" y="3816595"/>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04" name="Shape 204"/>
        <p:cNvGrpSpPr/>
        <p:nvPr/>
      </p:nvGrpSpPr>
      <p:grpSpPr>
        <a:xfrm>
          <a:off x="0" y="0"/>
          <a:ext cx="0" cy="0"/>
          <a:chOff x="0" y="0"/>
          <a:chExt cx="0" cy="0"/>
        </a:xfrm>
      </p:grpSpPr>
      <p:sp>
        <p:nvSpPr>
          <p:cNvPr id="205" name="Google Shape;205;p21"/>
          <p:cNvSpPr txBox="1"/>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Problems to solve</a:t>
            </a:r>
            <a:endParaRPr lang="en-GB"/>
          </a:p>
        </p:txBody>
      </p:sp>
      <p:sp>
        <p:nvSpPr>
          <p:cNvPr id="206" name="Google Shape;206;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07" name="Google Shape;207;p21"/>
          <p:cNvSpPr txBox="1"/>
          <p:nvPr>
            <p:ph type="body" idx="1"/>
          </p:nvPr>
        </p:nvSpPr>
        <p:spPr>
          <a:xfrm>
            <a:off x="1847691" y="20737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As one of the most common disease, Alzheimer’s disease (AD) have significantly impact on patients’ cognitive performance and socioeconomic status. For curing this disease, numerous classification tasks are essential. </a:t>
            </a:r>
            <a:endParaRPr sz="1100"/>
          </a:p>
        </p:txBody>
      </p:sp>
      <p:sp>
        <p:nvSpPr>
          <p:cNvPr id="208" name="Google Shape;208;p21"/>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9" name="Google Shape;209;p21"/>
          <p:cNvSpPr txBox="1"/>
          <p:nvPr>
            <p:ph type="body" idx="1"/>
          </p:nvPr>
        </p:nvSpPr>
        <p:spPr>
          <a:xfrm>
            <a:off x="1847691" y="3307900"/>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Although the deep learning approach have been proved useful for finishing the classification tasks, the limited of Alzheimer’s disease(AD) datasets also restricted the development of deep learning methods. </a:t>
            </a:r>
            <a:endParaRPr sz="1100"/>
          </a:p>
        </p:txBody>
      </p:sp>
      <p:sp>
        <p:nvSpPr>
          <p:cNvPr id="210" name="Google Shape;210;p21"/>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11" name="Google Shape;211;p21"/>
          <p:cNvSpPr txBox="1"/>
          <p:nvPr>
            <p:ph type="body" idx="1"/>
          </p:nvPr>
        </p:nvSpPr>
        <p:spPr>
          <a:xfrm>
            <a:off x="5536112" y="20737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Although the Synthetic Minority Oversampling Technique(SMOTE) and Adaptive Synthetic Sampling (ADASYN) are also widely used, their KNN-assisted techniques have been proved less effective for </a:t>
            </a:r>
            <a:r>
              <a:rPr lang="en-GB" sz="1100"/>
              <a:t>capturing</a:t>
            </a:r>
            <a:r>
              <a:rPr lang="en-GB" sz="1100"/>
              <a:t> the topological features.</a:t>
            </a:r>
            <a:endParaRPr sz="1100"/>
          </a:p>
        </p:txBody>
      </p:sp>
      <p:sp>
        <p:nvSpPr>
          <p:cNvPr id="212" name="Google Shape;212;p21"/>
          <p:cNvSpPr/>
          <p:nvPr/>
        </p:nvSpPr>
        <p:spPr>
          <a:xfrm>
            <a:off x="5090809"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4</a:t>
            </a:r>
            <a:endParaRPr sz="800" b="1">
              <a:solidFill>
                <a:srgbClr val="FFFFFF"/>
              </a:solidFill>
            </a:endParaRPr>
          </a:p>
        </p:txBody>
      </p:sp>
      <p:sp>
        <p:nvSpPr>
          <p:cNvPr id="213" name="Google Shape;213;p21"/>
          <p:cNvSpPr txBox="1"/>
          <p:nvPr>
            <p:ph type="body" idx="1"/>
          </p:nvPr>
        </p:nvSpPr>
        <p:spPr>
          <a:xfrm>
            <a:off x="5536112" y="3307900"/>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We have proved that standard generative adversarial </a:t>
            </a:r>
            <a:r>
              <a:rPr lang="en-GB" sz="1100"/>
              <a:t>networks can also be used to finish the data augmentation tasks. However, the multilayer perceptron(MLP) generator took a long time for training, and it may less sensitive  for the structure of the connectivity matrix.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545" name="Shape 545"/>
        <p:cNvGrpSpPr/>
        <p:nvPr/>
      </p:nvGrpSpPr>
      <p:grpSpPr>
        <a:xfrm>
          <a:off x="0" y="0"/>
          <a:ext cx="0" cy="0"/>
          <a:chOff x="0" y="0"/>
          <a:chExt cx="0" cy="0"/>
        </a:xfrm>
      </p:grpSpPr>
      <p:sp>
        <p:nvSpPr>
          <p:cNvPr id="546" name="Google Shape;546;p28"/>
          <p:cNvSpPr txBox="1"/>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Proposed solution</a:t>
            </a:r>
            <a:endParaRPr sz="1200"/>
          </a:p>
        </p:txBody>
      </p:sp>
      <p:sp>
        <p:nvSpPr>
          <p:cNvPr id="547" name="Google Shape;547;p28"/>
          <p:cNvSpPr txBox="1"/>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ltLang="en-GB" sz="3000">
                <a:solidFill>
                  <a:srgbClr val="FFFFFF"/>
                </a:solidFill>
              </a:rPr>
              <a:t>Using GAN to generate more data with balanced labels</a:t>
            </a:r>
            <a:r>
              <a:rPr lang="en-GB" sz="3000">
                <a:solidFill>
                  <a:srgbClr val="FFFFFF"/>
                </a:solidFill>
              </a:rPr>
              <a:t>.</a:t>
            </a:r>
            <a:r>
              <a:rPr lang="en-US" altLang="en-GB" sz="3000">
                <a:solidFill>
                  <a:srgbClr val="FFFFFF"/>
                </a:solidFill>
              </a:rPr>
              <a:t> Seting the graph transformer network as the generator to effectively capture the latent structural features of Brain connectivity.</a:t>
            </a:r>
            <a:endParaRPr lang="en-US" altLang="en-GB" sz="3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23" name="Shape 223"/>
        <p:cNvGrpSpPr/>
        <p:nvPr/>
      </p:nvGrpSpPr>
      <p:grpSpPr>
        <a:xfrm>
          <a:off x="0" y="0"/>
          <a:ext cx="0" cy="0"/>
          <a:chOff x="0" y="0"/>
          <a:chExt cx="0" cy="0"/>
        </a:xfrm>
      </p:grpSpPr>
      <p:sp>
        <p:nvSpPr>
          <p:cNvPr id="224" name="Google Shape;224;p23"/>
          <p:cNvSpPr txBox="1"/>
          <p:nvPr>
            <p:ph type="title"/>
          </p:nvPr>
        </p:nvSpPr>
        <p:spPr>
          <a:xfrm>
            <a:off x="730725" y="1318650"/>
            <a:ext cx="38934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Preprocessing </a:t>
            </a:r>
            <a:endParaRPr b="0"/>
          </a:p>
        </p:txBody>
      </p:sp>
      <p:sp>
        <p:nvSpPr>
          <p:cNvPr id="225" name="Google Shape;225;p23"/>
          <p:cNvSpPr txBox="1"/>
          <p:nvPr>
            <p:ph type="body" idx="1"/>
          </p:nvPr>
        </p:nvSpPr>
        <p:spPr>
          <a:xfrm>
            <a:off x="721225" y="1971750"/>
            <a:ext cx="3893400" cy="2552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altLang="en-GB" sz="1100"/>
              <a:t>1. </a:t>
            </a:r>
            <a:r>
              <a:rPr lang="en-GB" sz="1100"/>
              <a:t> dMRI was pre-processed in the FSL (FMRIB software library). </a:t>
            </a:r>
            <a:endParaRPr lang="en-GB" sz="1100"/>
          </a:p>
          <a:p>
            <a:pPr marL="0" lvl="0" indent="0" algn="l" rtl="0">
              <a:lnSpc>
                <a:spcPct val="100000"/>
              </a:lnSpc>
              <a:spcBef>
                <a:spcPts val="0"/>
              </a:spcBef>
              <a:spcAft>
                <a:spcPts val="1600"/>
              </a:spcAft>
              <a:buNone/>
            </a:pPr>
            <a:r>
              <a:rPr lang="en-US" altLang="en-GB" sz="1100"/>
              <a:t>2. </a:t>
            </a:r>
            <a:r>
              <a:rPr lang="en-GB" sz="1100"/>
              <a:t>Tractography was performed on the processed dMRI using the Diffusion Toolkit. </a:t>
            </a:r>
            <a:endParaRPr lang="en-GB" sz="1100"/>
          </a:p>
          <a:p>
            <a:pPr marL="0" lvl="0" indent="0" algn="l" rtl="0">
              <a:lnSpc>
                <a:spcPct val="100000"/>
              </a:lnSpc>
              <a:spcBef>
                <a:spcPts val="0"/>
              </a:spcBef>
              <a:spcAft>
                <a:spcPts val="1600"/>
              </a:spcAft>
              <a:buNone/>
            </a:pPr>
            <a:r>
              <a:rPr lang="en-US" altLang="en-GB" sz="1100"/>
              <a:t>3. </a:t>
            </a:r>
            <a:r>
              <a:rPr lang="en-GB" sz="1100"/>
              <a:t>The grey matter regions of dMRI were divided into 90 brain regions using the Automated Anatomical Labelling (AAL) atlas</a:t>
            </a:r>
            <a:r>
              <a:rPr lang="en-US" altLang="en-GB" sz="1100"/>
              <a:t>. </a:t>
            </a:r>
            <a:r>
              <a:rPr lang="en-GB" sz="1100"/>
              <a:t> </a:t>
            </a:r>
            <a:endParaRPr lang="en-GB" sz="1100"/>
          </a:p>
          <a:p>
            <a:pPr marL="0" lvl="0" indent="0" algn="l" rtl="0">
              <a:lnSpc>
                <a:spcPct val="100000"/>
              </a:lnSpc>
              <a:spcBef>
                <a:spcPts val="0"/>
              </a:spcBef>
              <a:spcAft>
                <a:spcPts val="1600"/>
              </a:spcAft>
              <a:buNone/>
            </a:pPr>
            <a:r>
              <a:rPr lang="en-US" altLang="en-GB" sz="1100"/>
              <a:t>4. </a:t>
            </a:r>
            <a:r>
              <a:rPr lang="en-GB" sz="1100"/>
              <a:t>The structural brain networks were constructed by counting the number of tracts between each pair of brain regions to produce an adjacency matrix</a:t>
            </a:r>
            <a:r>
              <a:rPr lang="en-US" altLang="en-GB" sz="1100"/>
              <a:t>.</a:t>
            </a:r>
            <a:endParaRPr lang="en-GB" sz="1100"/>
          </a:p>
          <a:p>
            <a:pPr marL="0" lvl="0" indent="0" algn="l" rtl="0">
              <a:lnSpc>
                <a:spcPct val="100000"/>
              </a:lnSpc>
              <a:spcBef>
                <a:spcPts val="0"/>
              </a:spcBef>
              <a:spcAft>
                <a:spcPts val="1600"/>
              </a:spcAft>
              <a:buNone/>
            </a:pPr>
            <a:r>
              <a:rPr lang="en-US" altLang="en-GB" sz="1100"/>
              <a:t>5. </a:t>
            </a:r>
            <a:r>
              <a:rPr lang="en-GB" sz="1100"/>
              <a:t>The tract counts of the brain network were normalized to between 0 and 1. </a:t>
            </a:r>
            <a:endParaRPr sz="1100"/>
          </a:p>
        </p:txBody>
      </p:sp>
      <p:grpSp>
        <p:nvGrpSpPr>
          <p:cNvPr id="16" name="组合 15"/>
          <p:cNvGrpSpPr/>
          <p:nvPr/>
        </p:nvGrpSpPr>
        <p:grpSpPr>
          <a:xfrm>
            <a:off x="3141345" y="519430"/>
            <a:ext cx="6131560" cy="4550410"/>
            <a:chOff x="4947" y="818"/>
            <a:chExt cx="9656" cy="7166"/>
          </a:xfrm>
        </p:grpSpPr>
        <p:sp>
          <p:nvSpPr>
            <p:cNvPr id="11" name="文本框 10"/>
            <p:cNvSpPr txBox="1"/>
            <p:nvPr/>
          </p:nvSpPr>
          <p:spPr>
            <a:xfrm>
              <a:off x="12771" y="6558"/>
              <a:ext cx="1832" cy="822"/>
            </a:xfrm>
            <a:prstGeom prst="rect">
              <a:avLst/>
            </a:prstGeom>
            <a:noFill/>
          </p:spPr>
          <p:txBody>
            <a:bodyPr wrap="square" rtlCol="0">
              <a:spAutoFit/>
            </a:bodyPr>
            <a:p>
              <a:r>
                <a:rPr lang="en-US" altLang="zh-CN"/>
                <a:t>Brain</a:t>
              </a:r>
              <a:endParaRPr lang="en-US" altLang="zh-CN"/>
            </a:p>
            <a:p>
              <a:r>
                <a:rPr lang="en-US" altLang="zh-CN"/>
                <a:t>Graph</a:t>
              </a:r>
              <a:endParaRPr lang="en-US" altLang="zh-CN"/>
            </a:p>
          </p:txBody>
        </p:sp>
        <p:pic>
          <p:nvPicPr>
            <p:cNvPr id="6" name="图片 5" descr="微信图片_20220407164844"/>
            <p:cNvPicPr>
              <a:picLocks noChangeAspect="1"/>
            </p:cNvPicPr>
            <p:nvPr/>
          </p:nvPicPr>
          <p:blipFill>
            <a:blip r:embed="rId1"/>
            <a:stretch>
              <a:fillRect/>
            </a:stretch>
          </p:blipFill>
          <p:spPr>
            <a:xfrm>
              <a:off x="10910" y="818"/>
              <a:ext cx="1701" cy="2148"/>
            </a:xfrm>
            <a:prstGeom prst="rect">
              <a:avLst/>
            </a:prstGeom>
          </p:spPr>
        </p:pic>
        <p:pic>
          <p:nvPicPr>
            <p:cNvPr id="2" name="图片 1" descr="微信图片_20220407164848"/>
            <p:cNvPicPr>
              <a:picLocks noChangeAspect="1"/>
            </p:cNvPicPr>
            <p:nvPr/>
          </p:nvPicPr>
          <p:blipFill>
            <a:blip r:embed="rId2"/>
            <a:stretch>
              <a:fillRect/>
            </a:stretch>
          </p:blipFill>
          <p:spPr>
            <a:xfrm>
              <a:off x="10993" y="3425"/>
              <a:ext cx="1701" cy="2192"/>
            </a:xfrm>
            <a:prstGeom prst="rect">
              <a:avLst/>
            </a:prstGeom>
          </p:spPr>
        </p:pic>
        <p:pic>
          <p:nvPicPr>
            <p:cNvPr id="3" name="图片 2" descr="微信图片_20220407164852"/>
            <p:cNvPicPr>
              <a:picLocks noChangeAspect="1"/>
            </p:cNvPicPr>
            <p:nvPr/>
          </p:nvPicPr>
          <p:blipFill>
            <a:blip r:embed="rId3"/>
            <a:stretch>
              <a:fillRect/>
            </a:stretch>
          </p:blipFill>
          <p:spPr>
            <a:xfrm>
              <a:off x="8079" y="818"/>
              <a:ext cx="1701" cy="2196"/>
            </a:xfrm>
            <a:prstGeom prst="rect">
              <a:avLst/>
            </a:prstGeom>
          </p:spPr>
        </p:pic>
        <p:pic>
          <p:nvPicPr>
            <p:cNvPr id="4" name="图片 3" descr="微信图片_20220407164855"/>
            <p:cNvPicPr>
              <a:picLocks noChangeAspect="1"/>
            </p:cNvPicPr>
            <p:nvPr/>
          </p:nvPicPr>
          <p:blipFill>
            <a:blip r:embed="rId4"/>
            <a:stretch>
              <a:fillRect/>
            </a:stretch>
          </p:blipFill>
          <p:spPr>
            <a:xfrm>
              <a:off x="10993" y="5776"/>
              <a:ext cx="1701" cy="2208"/>
            </a:xfrm>
            <a:prstGeom prst="rect">
              <a:avLst/>
            </a:prstGeom>
          </p:spPr>
        </p:pic>
        <p:pic>
          <p:nvPicPr>
            <p:cNvPr id="5" name="图片 4" descr="微信图片_20220407164859"/>
            <p:cNvPicPr>
              <a:picLocks noChangeAspect="1"/>
            </p:cNvPicPr>
            <p:nvPr/>
          </p:nvPicPr>
          <p:blipFill>
            <a:blip r:embed="rId5"/>
            <a:stretch>
              <a:fillRect/>
            </a:stretch>
          </p:blipFill>
          <p:spPr>
            <a:xfrm>
              <a:off x="7561" y="5819"/>
              <a:ext cx="2737" cy="2165"/>
            </a:xfrm>
            <a:prstGeom prst="rect">
              <a:avLst/>
            </a:prstGeom>
          </p:spPr>
        </p:pic>
        <p:cxnSp>
          <p:nvCxnSpPr>
            <p:cNvPr id="7" name="直接箭头连接符 6"/>
            <p:cNvCxnSpPr/>
            <p:nvPr/>
          </p:nvCxnSpPr>
          <p:spPr>
            <a:xfrm flipH="1">
              <a:off x="9667" y="3024"/>
              <a:ext cx="1078" cy="2480"/>
            </a:xfrm>
            <a:prstGeom prst="straightConnector1">
              <a:avLst/>
            </a:prstGeom>
            <a:ln w="28575" cmpd="sng">
              <a:solidFill>
                <a:srgbClr val="FFFF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a:off x="8917" y="3266"/>
              <a:ext cx="24" cy="2300"/>
            </a:xfrm>
            <a:prstGeom prst="straightConnector1">
              <a:avLst/>
            </a:prstGeom>
            <a:ln w="28575" cmpd="sng">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a:off x="11787" y="3048"/>
              <a:ext cx="12" cy="300"/>
            </a:xfrm>
            <a:prstGeom prst="straightConnector1">
              <a:avLst/>
            </a:prstGeom>
            <a:ln w="28575" cmpd="sng">
              <a:solidFill>
                <a:srgbClr val="FFFF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flipV="1">
              <a:off x="10410" y="6906"/>
              <a:ext cx="467" cy="12"/>
            </a:xfrm>
            <a:prstGeom prst="straightConnector1">
              <a:avLst/>
            </a:prstGeom>
            <a:ln w="28575">
              <a:solidFill>
                <a:srgbClr val="FFFF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12700" y="1596"/>
              <a:ext cx="1700" cy="1161"/>
            </a:xfrm>
            <a:prstGeom prst="rect">
              <a:avLst/>
            </a:prstGeom>
            <a:noFill/>
          </p:spPr>
          <p:txBody>
            <a:bodyPr wrap="square" rtlCol="0">
              <a:spAutoFit/>
            </a:bodyPr>
            <a:p>
              <a:r>
                <a:rPr lang="en-US" altLang="zh-CN"/>
                <a:t>Diffusion</a:t>
              </a:r>
              <a:endParaRPr lang="en-US" altLang="zh-CN"/>
            </a:p>
            <a:p>
              <a:r>
                <a:rPr lang="en-US" altLang="zh-CN"/>
                <a:t>Brain</a:t>
              </a:r>
              <a:endParaRPr lang="en-US" altLang="zh-CN"/>
            </a:p>
            <a:p>
              <a:r>
                <a:rPr lang="en-US" altLang="zh-CN"/>
                <a:t>Imaging</a:t>
              </a:r>
              <a:endParaRPr lang="en-US" altLang="zh-CN"/>
            </a:p>
          </p:txBody>
        </p:sp>
        <p:sp>
          <p:nvSpPr>
            <p:cNvPr id="13" name="文本框 12"/>
            <p:cNvSpPr txBox="1"/>
            <p:nvPr/>
          </p:nvSpPr>
          <p:spPr>
            <a:xfrm>
              <a:off x="12772" y="4077"/>
              <a:ext cx="1557" cy="1161"/>
            </a:xfrm>
            <a:prstGeom prst="rect">
              <a:avLst/>
            </a:prstGeom>
            <a:noFill/>
          </p:spPr>
          <p:txBody>
            <a:bodyPr wrap="square" rtlCol="0">
              <a:spAutoFit/>
            </a:bodyPr>
            <a:p>
              <a:r>
                <a:rPr lang="en-US" altLang="zh-CN"/>
                <a:t>Brain</a:t>
              </a:r>
              <a:endParaRPr lang="en-US" altLang="zh-CN"/>
            </a:p>
            <a:p>
              <a:r>
                <a:rPr lang="en-US" altLang="zh-CN"/>
                <a:t>Tractography</a:t>
              </a:r>
              <a:endParaRPr lang="en-US" altLang="zh-CN"/>
            </a:p>
          </p:txBody>
        </p:sp>
        <p:sp>
          <p:nvSpPr>
            <p:cNvPr id="14" name="文本框 13"/>
            <p:cNvSpPr txBox="1"/>
            <p:nvPr/>
          </p:nvSpPr>
          <p:spPr>
            <a:xfrm>
              <a:off x="4947" y="7501"/>
              <a:ext cx="3354" cy="483"/>
            </a:xfrm>
            <a:prstGeom prst="rect">
              <a:avLst/>
            </a:prstGeom>
            <a:noFill/>
          </p:spPr>
          <p:txBody>
            <a:bodyPr wrap="square" rtlCol="0">
              <a:spAutoFit/>
            </a:bodyPr>
            <a:p>
              <a:r>
                <a:rPr lang="en-US" altLang="zh-CN"/>
                <a:t>Connectivity Matrix</a:t>
              </a:r>
              <a:endParaRPr lang="en-US" altLang="zh-CN"/>
            </a:p>
          </p:txBody>
        </p:sp>
        <p:sp>
          <p:nvSpPr>
            <p:cNvPr id="15" name="文本框 14"/>
            <p:cNvSpPr txBox="1"/>
            <p:nvPr/>
          </p:nvSpPr>
          <p:spPr>
            <a:xfrm>
              <a:off x="6286" y="1703"/>
              <a:ext cx="1832" cy="822"/>
            </a:xfrm>
            <a:prstGeom prst="rect">
              <a:avLst/>
            </a:prstGeom>
            <a:noFill/>
          </p:spPr>
          <p:txBody>
            <a:bodyPr wrap="square" rtlCol="0">
              <a:spAutoFit/>
            </a:bodyPr>
            <a:p>
              <a:r>
                <a:rPr lang="en-US" altLang="zh-CN"/>
                <a:t>Brain</a:t>
              </a:r>
              <a:endParaRPr lang="en-US" altLang="zh-CN"/>
            </a:p>
            <a:p>
              <a:r>
                <a:rPr lang="en-US" altLang="zh-CN"/>
                <a:t>Parcellation</a:t>
              </a:r>
              <a:endParaRPr lang="en-US" altLang="zh-CN"/>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30" name="Shape 230"/>
        <p:cNvGrpSpPr/>
        <p:nvPr/>
      </p:nvGrpSpPr>
      <p:grpSpPr>
        <a:xfrm>
          <a:off x="0" y="0"/>
          <a:ext cx="0" cy="0"/>
          <a:chOff x="0" y="0"/>
          <a:chExt cx="0" cy="0"/>
        </a:xfrm>
      </p:grpSpPr>
      <p:sp>
        <p:nvSpPr>
          <p:cNvPr id="231" name="Google Shape;231;p24"/>
          <p:cNvSpPr txBox="1"/>
          <p:nvPr>
            <p:ph type="title"/>
          </p:nvPr>
        </p:nvSpPr>
        <p:spPr>
          <a:xfrm>
            <a:off x="730885" y="1318895"/>
            <a:ext cx="3893185" cy="5784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sym typeface="+mn-ea"/>
              </a:rPr>
              <a:t>Work</a:t>
            </a:r>
            <a:r>
              <a:rPr lang="en-GB">
                <a:sym typeface="+mn-ea"/>
              </a:rPr>
              <a:t> </a:t>
            </a:r>
            <a:r>
              <a:rPr lang="en-US" altLang="en-GB">
                <a:sym typeface="+mn-ea"/>
              </a:rPr>
              <a:t>Flow</a:t>
            </a:r>
            <a:r>
              <a:rPr lang="en-GB">
                <a:sym typeface="+mn-ea"/>
              </a:rPr>
              <a:t> </a:t>
            </a:r>
            <a:r>
              <a:rPr lang="en-US" altLang="en-GB">
                <a:sym typeface="+mn-ea"/>
              </a:rPr>
              <a:t>of Graph Transformer GAN</a:t>
            </a:r>
            <a:endParaRPr lang="en-US" altLang="en-GB" b="0">
              <a:sym typeface="+mn-ea"/>
            </a:endParaRPr>
          </a:p>
        </p:txBody>
      </p:sp>
      <p:grpSp>
        <p:nvGrpSpPr>
          <p:cNvPr id="1" name="组合 0"/>
          <p:cNvGrpSpPr/>
          <p:nvPr/>
        </p:nvGrpSpPr>
        <p:grpSpPr>
          <a:xfrm>
            <a:off x="730885" y="1492250"/>
            <a:ext cx="8322945" cy="2276475"/>
            <a:chOff x="1151" y="2350"/>
            <a:chExt cx="13107" cy="3585"/>
          </a:xfrm>
        </p:grpSpPr>
        <p:sp>
          <p:nvSpPr>
            <p:cNvPr id="2" name="圆角矩形 1"/>
            <p:cNvSpPr/>
            <p:nvPr/>
          </p:nvSpPr>
          <p:spPr>
            <a:xfrm>
              <a:off x="1151" y="5145"/>
              <a:ext cx="2324"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real(X|C)</a:t>
              </a:r>
              <a:endParaRPr lang="en-US" altLang="zh-CN"/>
            </a:p>
          </p:txBody>
        </p:sp>
        <p:cxnSp>
          <p:nvCxnSpPr>
            <p:cNvPr id="5" name="直接箭头连接符 4"/>
            <p:cNvCxnSpPr/>
            <p:nvPr/>
          </p:nvCxnSpPr>
          <p:spPr>
            <a:xfrm flipV="1">
              <a:off x="3629" y="5468"/>
              <a:ext cx="815" cy="12"/>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4598" y="5145"/>
              <a:ext cx="2324"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Generator(GTN)</a:t>
              </a:r>
              <a:endParaRPr lang="en-US" altLang="zh-CN"/>
            </a:p>
          </p:txBody>
        </p:sp>
        <p:cxnSp>
          <p:nvCxnSpPr>
            <p:cNvPr id="7" name="直接箭头连接符 6"/>
            <p:cNvCxnSpPr/>
            <p:nvPr/>
          </p:nvCxnSpPr>
          <p:spPr>
            <a:xfrm flipV="1">
              <a:off x="7076" y="5534"/>
              <a:ext cx="815" cy="12"/>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8" name="圆角矩形 7"/>
            <p:cNvSpPr/>
            <p:nvPr/>
          </p:nvSpPr>
          <p:spPr>
            <a:xfrm>
              <a:off x="8045" y="5145"/>
              <a:ext cx="2324"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fake(X’|C)</a:t>
              </a:r>
              <a:endParaRPr lang="en-US" altLang="zh-CN"/>
            </a:p>
          </p:txBody>
        </p:sp>
        <p:cxnSp>
          <p:nvCxnSpPr>
            <p:cNvPr id="9" name="直接箭头连接符 8"/>
            <p:cNvCxnSpPr/>
            <p:nvPr/>
          </p:nvCxnSpPr>
          <p:spPr>
            <a:xfrm flipV="1">
              <a:off x="10523" y="5534"/>
              <a:ext cx="815" cy="12"/>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0" name="圆角矩形 9"/>
            <p:cNvSpPr/>
            <p:nvPr/>
          </p:nvSpPr>
          <p:spPr>
            <a:xfrm>
              <a:off x="11492" y="5145"/>
              <a:ext cx="2766"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Classifier(GNN)</a:t>
              </a:r>
              <a:endParaRPr lang="en-US" altLang="zh-CN"/>
            </a:p>
          </p:txBody>
        </p:sp>
        <p:sp>
          <p:nvSpPr>
            <p:cNvPr id="11" name="圆角矩形 10"/>
            <p:cNvSpPr/>
            <p:nvPr/>
          </p:nvSpPr>
          <p:spPr>
            <a:xfrm>
              <a:off x="11492" y="2350"/>
              <a:ext cx="2742"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Discriminator(GNN)</a:t>
              </a:r>
              <a:endParaRPr lang="en-US" altLang="zh-CN"/>
            </a:p>
          </p:txBody>
        </p:sp>
        <p:sp>
          <p:nvSpPr>
            <p:cNvPr id="12" name="圆角矩形 11"/>
            <p:cNvSpPr/>
            <p:nvPr/>
          </p:nvSpPr>
          <p:spPr>
            <a:xfrm>
              <a:off x="8045" y="2350"/>
              <a:ext cx="2324" cy="790"/>
            </a:xfrm>
            <a:prstGeom prst="roundRect">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real(X|C)</a:t>
              </a:r>
              <a:endParaRPr lang="en-US" altLang="zh-CN"/>
            </a:p>
          </p:txBody>
        </p:sp>
        <p:cxnSp>
          <p:nvCxnSpPr>
            <p:cNvPr id="13" name="直接箭头连接符 12"/>
            <p:cNvCxnSpPr/>
            <p:nvPr/>
          </p:nvCxnSpPr>
          <p:spPr>
            <a:xfrm flipV="1">
              <a:off x="10523" y="2739"/>
              <a:ext cx="815" cy="12"/>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a:off x="10134" y="3294"/>
              <a:ext cx="1546" cy="1701"/>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V="1">
              <a:off x="10074" y="3294"/>
              <a:ext cx="1689" cy="1713"/>
            </a:xfrm>
            <a:prstGeom prst="straightConnector1">
              <a:avLst/>
            </a:prstGeom>
            <a:ln w="28575" cmpd="sng">
              <a:solidFill>
                <a:srgbClr val="0070C0"/>
              </a:solidFill>
              <a:prstDash val="solid"/>
              <a:tailEnd type="arrow"/>
            </a:ln>
          </p:spPr>
          <p:style>
            <a:lnRef idx="1">
              <a:schemeClr val="accent1"/>
            </a:lnRef>
            <a:fillRef idx="0">
              <a:schemeClr val="accent1"/>
            </a:fillRef>
            <a:effectRef idx="0">
              <a:schemeClr val="accent1"/>
            </a:effectRef>
            <a:fontRef idx="minor">
              <a:schemeClr val="tx1"/>
            </a:fontRef>
          </p:style>
        </p:cxnSp>
      </p:grpSp>
      <p:sp>
        <p:nvSpPr>
          <p:cNvPr id="16" name="文本框 15"/>
          <p:cNvSpPr txBox="1"/>
          <p:nvPr/>
        </p:nvSpPr>
        <p:spPr>
          <a:xfrm>
            <a:off x="800100" y="3944620"/>
            <a:ext cx="8253730" cy="1198880"/>
          </a:xfrm>
          <a:prstGeom prst="rect">
            <a:avLst/>
          </a:prstGeom>
          <a:noFill/>
        </p:spPr>
        <p:txBody>
          <a:bodyPr wrap="square" rtlCol="0">
            <a:spAutoFit/>
          </a:bodyPr>
          <a:p>
            <a:r>
              <a:rPr lang="en-US" altLang="zh-CN" sz="1200"/>
              <a:t>The graph transformer GAN consists of three parts, generator, discriminator and classifier. The generator is generating the fake connectivity matrix based on the input real connectivity matrix. The main architecture of generator is Graph Transformer Networks. The discriminator is implemented to quantify the distance between real and fake data. W-loss is applied for discriminator optimization. The classifier is implemented to perform the binary classification(AD/CN). BCEwith logits loss was applied for discriminator optimization.  The main architecture of both discriminator and classifer is BrainNet CNN. </a:t>
            </a:r>
            <a:endParaRPr lang="en-US" altLang="zh-CN"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37" name="Shape 237"/>
        <p:cNvGrpSpPr/>
        <p:nvPr/>
      </p:nvGrpSpPr>
      <p:grpSpPr>
        <a:xfrm>
          <a:off x="0" y="0"/>
          <a:ext cx="0" cy="0"/>
          <a:chOff x="0" y="0"/>
          <a:chExt cx="0" cy="0"/>
        </a:xfrm>
      </p:grpSpPr>
      <p:sp>
        <p:nvSpPr>
          <p:cNvPr id="238" name="Google Shape;238;p25"/>
          <p:cNvSpPr txBox="1"/>
          <p:nvPr>
            <p:ph type="title"/>
          </p:nvPr>
        </p:nvSpPr>
        <p:spPr>
          <a:xfrm>
            <a:off x="730250" y="1318895"/>
            <a:ext cx="2799715" cy="1073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000">
                <a:solidFill>
                  <a:srgbClr val="000000"/>
                </a:solidFill>
              </a:rPr>
              <a:t>GTN(Graph Transformer Networks)</a:t>
            </a:r>
            <a:endParaRPr lang="en-US" altLang="en-GB" sz="2000">
              <a:solidFill>
                <a:srgbClr val="000000"/>
              </a:solidFill>
            </a:endParaRPr>
          </a:p>
        </p:txBody>
      </p:sp>
      <p:sp>
        <p:nvSpPr>
          <p:cNvPr id="239" name="Google Shape;239;p25"/>
          <p:cNvSpPr txBox="1"/>
          <p:nvPr>
            <p:ph type="body" idx="1"/>
          </p:nvPr>
        </p:nvSpPr>
        <p:spPr>
          <a:xfrm>
            <a:off x="2570480" y="1015365"/>
            <a:ext cx="6295390" cy="103441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sz="1100"/>
              <a:t>Graph Transformer Layer softly selects adjacency matrices (</a:t>
            </a:r>
            <a:r>
              <a:rPr lang="en-US" sz="1100"/>
              <a:t>node</a:t>
            </a:r>
            <a:r>
              <a:rPr sz="1100"/>
              <a:t> types) from the set of</a:t>
            </a:r>
            <a:r>
              <a:rPr lang="en-US" sz="1100"/>
              <a:t> </a:t>
            </a:r>
            <a:r>
              <a:rPr sz="1100"/>
              <a:t>adjacency matrices A of </a:t>
            </a:r>
            <a:r>
              <a:rPr lang="en-US" sz="1100"/>
              <a:t>brain</a:t>
            </a:r>
            <a:r>
              <a:rPr sz="1100"/>
              <a:t> graph G </a:t>
            </a:r>
            <a:r>
              <a:rPr lang="en-US" sz="1100"/>
              <a:t>based on the atlas regions. Then it</a:t>
            </a:r>
            <a:r>
              <a:rPr sz="1100"/>
              <a:t> learns a new meta-path graph represented by</a:t>
            </a:r>
            <a:r>
              <a:rPr lang="en-US" sz="1100"/>
              <a:t> </a:t>
            </a:r>
            <a:r>
              <a:rPr sz="1100"/>
              <a:t>A(1) via the matrix multiplication of two selected adjacency matrices Q1 and Q2. The soft adjacency</a:t>
            </a:r>
            <a:r>
              <a:rPr lang="en-US" sz="1100"/>
              <a:t> </a:t>
            </a:r>
            <a:r>
              <a:rPr sz="1100"/>
              <a:t>matrix selection is a weighted sum of candidate adjacency matrices obtained by 1 × 1 convolutionwith non-negative weights from softmax</a:t>
            </a:r>
            <a:r>
              <a:rPr lang="en-US" sz="1100"/>
              <a:t> weight W</a:t>
            </a:r>
            <a:r>
              <a:rPr lang="en-US" sz="1100" baseline="-25000"/>
              <a:t>1 </a:t>
            </a:r>
            <a:r>
              <a:rPr lang="en-US" sz="1100"/>
              <a:t>and W</a:t>
            </a:r>
            <a:r>
              <a:rPr lang="en-US" sz="1100" baseline="-25000"/>
              <a:t>2</a:t>
            </a:r>
            <a:r>
              <a:rPr lang="en-US" sz="1100"/>
              <a:t> .</a:t>
            </a:r>
            <a:endParaRPr lang="en-US" sz="1100"/>
          </a:p>
        </p:txBody>
      </p:sp>
      <p:sp>
        <p:nvSpPr>
          <p:cNvPr id="131" name="文本框 130"/>
          <p:cNvSpPr txBox="1"/>
          <p:nvPr/>
        </p:nvSpPr>
        <p:spPr>
          <a:xfrm>
            <a:off x="5010150" y="2323465"/>
            <a:ext cx="615315" cy="229870"/>
          </a:xfrm>
          <a:prstGeom prst="rect">
            <a:avLst/>
          </a:prstGeom>
          <a:noFill/>
        </p:spPr>
        <p:txBody>
          <a:bodyPr wrap="square" rtlCol="0">
            <a:spAutoFit/>
          </a:bodyPr>
          <a:p>
            <a:r>
              <a:rPr lang="en-US" altLang="zh-CN" sz="900"/>
              <a:t>softmax</a:t>
            </a:r>
            <a:endParaRPr lang="en-US" altLang="zh-CN" sz="900"/>
          </a:p>
        </p:txBody>
      </p:sp>
      <p:sp>
        <p:nvSpPr>
          <p:cNvPr id="135" name="文本框 134"/>
          <p:cNvSpPr txBox="1"/>
          <p:nvPr/>
        </p:nvSpPr>
        <p:spPr>
          <a:xfrm>
            <a:off x="4715510" y="2103120"/>
            <a:ext cx="767715" cy="291465"/>
          </a:xfrm>
          <a:prstGeom prst="rect">
            <a:avLst/>
          </a:prstGeom>
          <a:noFill/>
        </p:spPr>
        <p:txBody>
          <a:bodyPr wrap="square" rtlCol="0">
            <a:spAutoFit/>
          </a:bodyPr>
          <a:p>
            <a:r>
              <a:rPr lang="en-US" altLang="zh-CN" sz="2000" b="1" baseline="-25000">
                <a:latin typeface="Gabriola" panose="04040605051002020D02" charset="0"/>
                <a:cs typeface="Gabriola" panose="04040605051002020D02" charset="0"/>
              </a:rPr>
              <a:t>W1</a:t>
            </a:r>
            <a:r>
              <a:rPr lang="en-US" altLang="zh-CN" sz="2000" baseline="-25000"/>
              <a:t> </a:t>
            </a:r>
            <a:endParaRPr lang="en-US" altLang="zh-CN" sz="2000" baseline="-25000"/>
          </a:p>
        </p:txBody>
      </p:sp>
      <p:sp>
        <p:nvSpPr>
          <p:cNvPr id="137" name="文本框 136"/>
          <p:cNvSpPr txBox="1"/>
          <p:nvPr/>
        </p:nvSpPr>
        <p:spPr>
          <a:xfrm>
            <a:off x="5344160" y="2103120"/>
            <a:ext cx="1139825" cy="306705"/>
          </a:xfrm>
          <a:prstGeom prst="rect">
            <a:avLst/>
          </a:prstGeom>
          <a:noFill/>
        </p:spPr>
        <p:txBody>
          <a:bodyPr wrap="square" rtlCol="0">
            <a:spAutoFit/>
          </a:bodyPr>
          <a:p>
            <a:r>
              <a:rPr lang="en-US" altLang="zh-CN" b="1">
                <a:latin typeface="Gabriola" panose="04040605051002020D02" charset="0"/>
                <a:cs typeface="Gabriola" panose="04040605051002020D02" charset="0"/>
              </a:rPr>
              <a:t>1 x1 Conv</a:t>
            </a:r>
            <a:endParaRPr lang="en-US" altLang="zh-CN" b="1">
              <a:latin typeface="Gabriola" panose="04040605051002020D02" charset="0"/>
              <a:cs typeface="Gabriola" panose="04040605051002020D02" charset="0"/>
            </a:endParaRPr>
          </a:p>
        </p:txBody>
      </p:sp>
      <p:sp>
        <p:nvSpPr>
          <p:cNvPr id="139" name="文本框 138"/>
          <p:cNvSpPr txBox="1"/>
          <p:nvPr/>
        </p:nvSpPr>
        <p:spPr>
          <a:xfrm>
            <a:off x="6215380" y="2103120"/>
            <a:ext cx="647065" cy="337185"/>
          </a:xfrm>
          <a:prstGeom prst="rect">
            <a:avLst/>
          </a:prstGeom>
          <a:noFill/>
        </p:spPr>
        <p:txBody>
          <a:bodyPr wrap="square" rtlCol="0">
            <a:spAutoFit/>
          </a:bodyPr>
          <a:p>
            <a:r>
              <a:rPr lang="en-US" altLang="zh-CN" sz="1600" b="1">
                <a:latin typeface="Gabriola" panose="04040605051002020D02" charset="0"/>
                <a:cs typeface="Gabriola" panose="04040605051002020D02" charset="0"/>
              </a:rPr>
              <a:t>Q 1</a:t>
            </a:r>
            <a:endParaRPr lang="en-US" altLang="zh-CN" sz="1600" b="1" baseline="-25000">
              <a:latin typeface="Gabriola" panose="04040605051002020D02" charset="0"/>
              <a:cs typeface="Gabriola" panose="04040605051002020D02" charset="0"/>
            </a:endParaRPr>
          </a:p>
        </p:txBody>
      </p:sp>
      <p:grpSp>
        <p:nvGrpSpPr>
          <p:cNvPr id="1" name="组合 0"/>
          <p:cNvGrpSpPr/>
          <p:nvPr/>
        </p:nvGrpSpPr>
        <p:grpSpPr>
          <a:xfrm>
            <a:off x="730250" y="2355850"/>
            <a:ext cx="8214360" cy="2654300"/>
            <a:chOff x="1150" y="3710"/>
            <a:chExt cx="12936" cy="4180"/>
          </a:xfrm>
        </p:grpSpPr>
        <p:pic>
          <p:nvPicPr>
            <p:cNvPr id="8" name="图片 7" descr="微信图片_20220407184846"/>
            <p:cNvPicPr>
              <a:picLocks noChangeAspect="1"/>
            </p:cNvPicPr>
            <p:nvPr/>
          </p:nvPicPr>
          <p:blipFill>
            <a:blip r:embed="rId1"/>
            <a:stretch>
              <a:fillRect/>
            </a:stretch>
          </p:blipFill>
          <p:spPr>
            <a:xfrm>
              <a:off x="1150" y="3767"/>
              <a:ext cx="2390" cy="1546"/>
            </a:xfrm>
            <a:prstGeom prst="rect">
              <a:avLst/>
            </a:prstGeom>
          </p:spPr>
        </p:pic>
        <p:pic>
          <p:nvPicPr>
            <p:cNvPr id="2" name="图片 1" descr="微信图片_20220407184850"/>
            <p:cNvPicPr>
              <a:picLocks noChangeAspect="1"/>
            </p:cNvPicPr>
            <p:nvPr/>
          </p:nvPicPr>
          <p:blipFill>
            <a:blip r:embed="rId2"/>
            <a:stretch>
              <a:fillRect/>
            </a:stretch>
          </p:blipFill>
          <p:spPr>
            <a:xfrm>
              <a:off x="1150" y="5408"/>
              <a:ext cx="2391" cy="1638"/>
            </a:xfrm>
            <a:prstGeom prst="rect">
              <a:avLst/>
            </a:prstGeom>
          </p:spPr>
        </p:pic>
        <p:pic>
          <p:nvPicPr>
            <p:cNvPr id="3" name="图片 2" descr="微信图片_20220407184853"/>
            <p:cNvPicPr>
              <a:picLocks noChangeAspect="1"/>
            </p:cNvPicPr>
            <p:nvPr/>
          </p:nvPicPr>
          <p:blipFill>
            <a:blip r:embed="rId3"/>
            <a:stretch>
              <a:fillRect/>
            </a:stretch>
          </p:blipFill>
          <p:spPr>
            <a:xfrm>
              <a:off x="4488" y="3767"/>
              <a:ext cx="2425" cy="4094"/>
            </a:xfrm>
            <a:prstGeom prst="rect">
              <a:avLst/>
            </a:prstGeom>
          </p:spPr>
        </p:pic>
        <p:cxnSp>
          <p:nvCxnSpPr>
            <p:cNvPr id="4" name="直接箭头连接符 3"/>
            <p:cNvCxnSpPr>
              <a:endCxn id="3" idx="1"/>
            </p:cNvCxnSpPr>
            <p:nvPr/>
          </p:nvCxnSpPr>
          <p:spPr>
            <a:xfrm>
              <a:off x="3653" y="4378"/>
              <a:ext cx="835" cy="1436"/>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endCxn id="3" idx="1"/>
            </p:cNvCxnSpPr>
            <p:nvPr/>
          </p:nvCxnSpPr>
          <p:spPr>
            <a:xfrm flipV="1">
              <a:off x="3725" y="5814"/>
              <a:ext cx="763" cy="445"/>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a:stCxn id="3" idx="3"/>
            </p:cNvCxnSpPr>
            <p:nvPr/>
          </p:nvCxnSpPr>
          <p:spPr>
            <a:xfrm flipV="1">
              <a:off x="6913" y="4162"/>
              <a:ext cx="1736" cy="1652"/>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a:stCxn id="3" idx="3"/>
            </p:cNvCxnSpPr>
            <p:nvPr/>
          </p:nvCxnSpPr>
          <p:spPr>
            <a:xfrm>
              <a:off x="6913" y="5814"/>
              <a:ext cx="1604" cy="984"/>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8780" y="3767"/>
              <a:ext cx="349" cy="969"/>
              <a:chOff x="10038" y="4007"/>
              <a:chExt cx="2120" cy="3627"/>
            </a:xfrm>
          </p:grpSpPr>
          <p:sp>
            <p:nvSpPr>
              <p:cNvPr id="10" name="矩形 9"/>
              <p:cNvSpPr/>
              <p:nvPr/>
            </p:nvSpPr>
            <p:spPr>
              <a:xfrm>
                <a:off x="10038" y="4007"/>
                <a:ext cx="2121" cy="910"/>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10038" y="4917"/>
                <a:ext cx="2121" cy="910"/>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1"/>
              <p:cNvSpPr/>
              <p:nvPr/>
            </p:nvSpPr>
            <p:spPr>
              <a:xfrm>
                <a:off x="10038" y="5814"/>
                <a:ext cx="2121" cy="910"/>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10038" y="6724"/>
                <a:ext cx="2121" cy="910"/>
              </a:xfrm>
              <a:prstGeom prst="rect">
                <a:avLst/>
              </a:prstGeom>
              <a:solidFill>
                <a:schemeClr val="accent5">
                  <a:lumMod val="75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1" name="组合 20"/>
            <p:cNvGrpSpPr/>
            <p:nvPr/>
          </p:nvGrpSpPr>
          <p:grpSpPr>
            <a:xfrm>
              <a:off x="8778" y="6356"/>
              <a:ext cx="351" cy="969"/>
              <a:chOff x="11292" y="5290"/>
              <a:chExt cx="1440" cy="2571"/>
            </a:xfrm>
          </p:grpSpPr>
          <p:sp>
            <p:nvSpPr>
              <p:cNvPr id="17" name="矩形 16"/>
              <p:cNvSpPr/>
              <p:nvPr/>
            </p:nvSpPr>
            <p:spPr>
              <a:xfrm>
                <a:off x="11292" y="5290"/>
                <a:ext cx="1440" cy="645"/>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nvSpPr>
            <p:spPr>
              <a:xfrm>
                <a:off x="11292" y="5935"/>
                <a:ext cx="1440" cy="645"/>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矩形 18"/>
              <p:cNvSpPr/>
              <p:nvPr/>
            </p:nvSpPr>
            <p:spPr>
              <a:xfrm>
                <a:off x="11292" y="6571"/>
                <a:ext cx="1440" cy="64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矩形 19"/>
              <p:cNvSpPr/>
              <p:nvPr/>
            </p:nvSpPr>
            <p:spPr>
              <a:xfrm>
                <a:off x="11292" y="7217"/>
                <a:ext cx="1440" cy="645"/>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99" name="组合 98"/>
            <p:cNvGrpSpPr/>
            <p:nvPr/>
          </p:nvGrpSpPr>
          <p:grpSpPr>
            <a:xfrm>
              <a:off x="9693" y="6295"/>
              <a:ext cx="1054" cy="1030"/>
              <a:chOff x="9529" y="6050"/>
              <a:chExt cx="1054" cy="1030"/>
            </a:xfrm>
          </p:grpSpPr>
          <p:sp>
            <p:nvSpPr>
              <p:cNvPr id="22" name="立方体 21"/>
              <p:cNvSpPr/>
              <p:nvPr/>
            </p:nvSpPr>
            <p:spPr>
              <a:xfrm>
                <a:off x="9529" y="6050"/>
                <a:ext cx="1054" cy="1030"/>
              </a:xfrm>
              <a:prstGeom prst="cube">
                <a:avLst/>
              </a:prstGeom>
              <a:noFill/>
              <a:ln w="12700" cmpd="sng">
                <a:solidFill>
                  <a:srgbClr val="00B050"/>
                </a:solidFill>
                <a:prstDash val="solid"/>
              </a:ln>
              <a:scene3d>
                <a:camera prst="orthographicFront"/>
                <a:lightRig rig="threePt"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9" name="组合 88"/>
              <p:cNvGrpSpPr/>
              <p:nvPr/>
            </p:nvGrpSpPr>
            <p:grpSpPr>
              <a:xfrm>
                <a:off x="9529" y="6277"/>
                <a:ext cx="802" cy="802"/>
                <a:chOff x="9529" y="6277"/>
                <a:chExt cx="802" cy="802"/>
              </a:xfrm>
            </p:grpSpPr>
            <p:sp>
              <p:nvSpPr>
                <p:cNvPr id="23" name="矩形 22"/>
                <p:cNvSpPr/>
                <p:nvPr/>
              </p:nvSpPr>
              <p:spPr>
                <a:xfrm>
                  <a:off x="9529" y="6277"/>
                  <a:ext cx="802" cy="80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8" name="组合 87"/>
                <p:cNvGrpSpPr/>
                <p:nvPr/>
              </p:nvGrpSpPr>
              <p:grpSpPr>
                <a:xfrm>
                  <a:off x="9616" y="6415"/>
                  <a:ext cx="573" cy="575"/>
                  <a:chOff x="9616" y="6415"/>
                  <a:chExt cx="573" cy="575"/>
                </a:xfrm>
              </p:grpSpPr>
              <p:cxnSp>
                <p:nvCxnSpPr>
                  <p:cNvPr id="25" name="直接连接符 24"/>
                  <p:cNvCxnSpPr/>
                  <p:nvPr/>
                </p:nvCxnSpPr>
                <p:spPr>
                  <a:xfrm>
                    <a:off x="9616" y="6463"/>
                    <a:ext cx="239" cy="179"/>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flipH="1">
                    <a:off x="9652" y="6546"/>
                    <a:ext cx="503" cy="444"/>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a:off x="9891" y="6415"/>
                    <a:ext cx="216" cy="527"/>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a:off x="9616" y="6642"/>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a:off x="9903" y="6942"/>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a:off x="10187" y="6777"/>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grpSp>
          </p:grpSp>
        </p:grpSp>
        <p:grpSp>
          <p:nvGrpSpPr>
            <p:cNvPr id="87" name="组合 86"/>
            <p:cNvGrpSpPr/>
            <p:nvPr/>
          </p:nvGrpSpPr>
          <p:grpSpPr>
            <a:xfrm>
              <a:off x="9636" y="3710"/>
              <a:ext cx="1054" cy="1030"/>
              <a:chOff x="9639" y="4493"/>
              <a:chExt cx="1054" cy="1030"/>
            </a:xfrm>
          </p:grpSpPr>
          <p:sp>
            <p:nvSpPr>
              <p:cNvPr id="57" name="立方体 56"/>
              <p:cNvSpPr/>
              <p:nvPr/>
            </p:nvSpPr>
            <p:spPr>
              <a:xfrm>
                <a:off x="9639" y="4493"/>
                <a:ext cx="1054" cy="1030"/>
              </a:xfrm>
              <a:prstGeom prst="cube">
                <a:avLst/>
              </a:prstGeom>
              <a:noFill/>
              <a:ln w="12700" cmpd="sng">
                <a:solidFill>
                  <a:srgbClr val="0070C0"/>
                </a:solidFill>
                <a:prstDash val="solid"/>
              </a:ln>
              <a:scene3d>
                <a:camera prst="orthographicFront"/>
                <a:lightRig rig="threePt"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6" name="组合 85"/>
              <p:cNvGrpSpPr/>
              <p:nvPr/>
            </p:nvGrpSpPr>
            <p:grpSpPr>
              <a:xfrm>
                <a:off x="9891" y="4497"/>
                <a:ext cx="802" cy="802"/>
                <a:chOff x="9891" y="4497"/>
                <a:chExt cx="802" cy="802"/>
              </a:xfrm>
            </p:grpSpPr>
            <p:sp>
              <p:nvSpPr>
                <p:cNvPr id="58" name="矩形 57"/>
                <p:cNvSpPr/>
                <p:nvPr/>
              </p:nvSpPr>
              <p:spPr>
                <a:xfrm>
                  <a:off x="9891" y="4497"/>
                  <a:ext cx="802" cy="80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5" name="组合 74"/>
                <p:cNvGrpSpPr/>
                <p:nvPr/>
              </p:nvGrpSpPr>
              <p:grpSpPr>
                <a:xfrm rot="0">
                  <a:off x="9987" y="4675"/>
                  <a:ext cx="610" cy="494"/>
                  <a:chOff x="11130" y="4669"/>
                  <a:chExt cx="610" cy="494"/>
                </a:xfrm>
              </p:grpSpPr>
              <p:cxnSp>
                <p:nvCxnSpPr>
                  <p:cNvPr id="48" name="直接连接符 47"/>
                  <p:cNvCxnSpPr/>
                  <p:nvPr/>
                </p:nvCxnSpPr>
                <p:spPr>
                  <a:xfrm>
                    <a:off x="11245" y="5145"/>
                    <a:ext cx="2" cy="18"/>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a:off x="11130" y="4854"/>
                    <a:ext cx="282" cy="3"/>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flipH="1">
                    <a:off x="11412" y="4735"/>
                    <a:ext cx="288" cy="410"/>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a:off x="11458" y="4669"/>
                    <a:ext cx="283" cy="389"/>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a:off x="11130" y="4678"/>
                    <a:ext cx="12" cy="6"/>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a:off x="11598" y="5127"/>
                    <a:ext cx="2" cy="18"/>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grpSp>
          </p:grpSp>
        </p:grpSp>
        <p:cxnSp>
          <p:nvCxnSpPr>
            <p:cNvPr id="71" name="直接箭头连接符 70"/>
            <p:cNvCxnSpPr/>
            <p:nvPr/>
          </p:nvCxnSpPr>
          <p:spPr>
            <a:xfrm flipV="1">
              <a:off x="10747" y="4062"/>
              <a:ext cx="777" cy="7"/>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72" name="直接箭头连接符 71"/>
            <p:cNvCxnSpPr/>
            <p:nvPr/>
          </p:nvCxnSpPr>
          <p:spPr>
            <a:xfrm flipV="1">
              <a:off x="10807" y="6708"/>
              <a:ext cx="823" cy="11"/>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11723" y="3818"/>
              <a:ext cx="802" cy="802"/>
              <a:chOff x="12974" y="3490"/>
              <a:chExt cx="802" cy="802"/>
            </a:xfrm>
          </p:grpSpPr>
          <p:sp>
            <p:nvSpPr>
              <p:cNvPr id="78" name="矩形 77"/>
              <p:cNvSpPr/>
              <p:nvPr/>
            </p:nvSpPr>
            <p:spPr>
              <a:xfrm>
                <a:off x="12974" y="3490"/>
                <a:ext cx="802" cy="80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9" name="组合 78"/>
              <p:cNvGrpSpPr/>
              <p:nvPr/>
            </p:nvGrpSpPr>
            <p:grpSpPr>
              <a:xfrm>
                <a:off x="13070" y="3668"/>
                <a:ext cx="610" cy="494"/>
                <a:chOff x="11130" y="4669"/>
                <a:chExt cx="610" cy="494"/>
              </a:xfrm>
            </p:grpSpPr>
            <p:cxnSp>
              <p:nvCxnSpPr>
                <p:cNvPr id="80" name="直接连接符 79"/>
                <p:cNvCxnSpPr/>
                <p:nvPr/>
              </p:nvCxnSpPr>
              <p:spPr>
                <a:xfrm>
                  <a:off x="11245" y="5145"/>
                  <a:ext cx="2" cy="18"/>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81" name="直接连接符 80"/>
                <p:cNvCxnSpPr/>
                <p:nvPr/>
              </p:nvCxnSpPr>
              <p:spPr>
                <a:xfrm>
                  <a:off x="11130" y="4854"/>
                  <a:ext cx="282" cy="3"/>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82" name="直接连接符 81"/>
                <p:cNvCxnSpPr/>
                <p:nvPr/>
              </p:nvCxnSpPr>
              <p:spPr>
                <a:xfrm flipH="1">
                  <a:off x="11412" y="4735"/>
                  <a:ext cx="288" cy="410"/>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83" name="直接连接符 82"/>
                <p:cNvCxnSpPr/>
                <p:nvPr/>
              </p:nvCxnSpPr>
              <p:spPr>
                <a:xfrm>
                  <a:off x="11458" y="4669"/>
                  <a:ext cx="283" cy="389"/>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84" name="直接连接符 83"/>
                <p:cNvCxnSpPr/>
                <p:nvPr/>
              </p:nvCxnSpPr>
              <p:spPr>
                <a:xfrm>
                  <a:off x="11130" y="4678"/>
                  <a:ext cx="12" cy="6"/>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85" name="直接连接符 84"/>
                <p:cNvCxnSpPr/>
                <p:nvPr/>
              </p:nvCxnSpPr>
              <p:spPr>
                <a:xfrm>
                  <a:off x="11598" y="5127"/>
                  <a:ext cx="2" cy="18"/>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grpSp>
        </p:grpSp>
        <p:grpSp>
          <p:nvGrpSpPr>
            <p:cNvPr id="90" name="组合 89"/>
            <p:cNvGrpSpPr/>
            <p:nvPr/>
          </p:nvGrpSpPr>
          <p:grpSpPr>
            <a:xfrm>
              <a:off x="11723" y="6409"/>
              <a:ext cx="802" cy="802"/>
              <a:chOff x="9529" y="6277"/>
              <a:chExt cx="802" cy="802"/>
            </a:xfrm>
          </p:grpSpPr>
          <p:sp>
            <p:nvSpPr>
              <p:cNvPr id="91" name="矩形 90"/>
              <p:cNvSpPr/>
              <p:nvPr/>
            </p:nvSpPr>
            <p:spPr>
              <a:xfrm>
                <a:off x="9529" y="6277"/>
                <a:ext cx="802" cy="803"/>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2" name="组合 91"/>
              <p:cNvGrpSpPr/>
              <p:nvPr/>
            </p:nvGrpSpPr>
            <p:grpSpPr>
              <a:xfrm>
                <a:off x="9616" y="6415"/>
                <a:ext cx="573" cy="575"/>
                <a:chOff x="9616" y="6415"/>
                <a:chExt cx="573" cy="575"/>
              </a:xfrm>
            </p:grpSpPr>
            <p:cxnSp>
              <p:nvCxnSpPr>
                <p:cNvPr id="93" name="直接连接符 92"/>
                <p:cNvCxnSpPr/>
                <p:nvPr/>
              </p:nvCxnSpPr>
              <p:spPr>
                <a:xfrm>
                  <a:off x="9616" y="6463"/>
                  <a:ext cx="239" cy="179"/>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94" name="直接连接符 93"/>
                <p:cNvCxnSpPr/>
                <p:nvPr/>
              </p:nvCxnSpPr>
              <p:spPr>
                <a:xfrm flipH="1">
                  <a:off x="9652" y="6546"/>
                  <a:ext cx="503" cy="444"/>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95" name="直接连接符 94"/>
                <p:cNvCxnSpPr/>
                <p:nvPr/>
              </p:nvCxnSpPr>
              <p:spPr>
                <a:xfrm>
                  <a:off x="9891" y="6415"/>
                  <a:ext cx="216" cy="527"/>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96" name="直接连接符 95"/>
                <p:cNvCxnSpPr/>
                <p:nvPr/>
              </p:nvCxnSpPr>
              <p:spPr>
                <a:xfrm>
                  <a:off x="9616" y="6642"/>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97" name="直接连接符 96"/>
                <p:cNvCxnSpPr/>
                <p:nvPr/>
              </p:nvCxnSpPr>
              <p:spPr>
                <a:xfrm>
                  <a:off x="9903" y="6942"/>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98" name="直接连接符 97"/>
                <p:cNvCxnSpPr/>
                <p:nvPr/>
              </p:nvCxnSpPr>
              <p:spPr>
                <a:xfrm>
                  <a:off x="10187" y="6777"/>
                  <a:ext cx="2" cy="21"/>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grpSp>
        </p:grpSp>
        <p:cxnSp>
          <p:nvCxnSpPr>
            <p:cNvPr id="100" name="直接箭头连接符 99"/>
            <p:cNvCxnSpPr/>
            <p:nvPr/>
          </p:nvCxnSpPr>
          <p:spPr>
            <a:xfrm flipH="1">
              <a:off x="12075" y="4684"/>
              <a:ext cx="10" cy="607"/>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01" name="直接箭头连接符 100"/>
            <p:cNvCxnSpPr/>
            <p:nvPr/>
          </p:nvCxnSpPr>
          <p:spPr>
            <a:xfrm flipH="1" flipV="1">
              <a:off x="12093" y="5518"/>
              <a:ext cx="5" cy="819"/>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02" name="流程图: 汇总连接 101"/>
            <p:cNvSpPr/>
            <p:nvPr/>
          </p:nvSpPr>
          <p:spPr>
            <a:xfrm>
              <a:off x="11967" y="5300"/>
              <a:ext cx="228" cy="240"/>
            </a:xfrm>
            <a:prstGeom prst="flowChartSummingJunction">
              <a:avLst/>
            </a:prstGeom>
            <a:noFill/>
            <a:ln w="12700" cmpd="sng">
              <a:solidFill>
                <a:schemeClr val="bg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03" name="直接箭头连接符 102"/>
            <p:cNvCxnSpPr/>
            <p:nvPr/>
          </p:nvCxnSpPr>
          <p:spPr>
            <a:xfrm>
              <a:off x="12195" y="5420"/>
              <a:ext cx="934" cy="0"/>
            </a:xfrm>
            <a:prstGeom prst="straightConnector1">
              <a:avLst/>
            </a:prstGeom>
            <a:ln w="28575" cmpd="sng">
              <a:solidFill>
                <a:schemeClr val="bg2"/>
              </a:solidFill>
              <a:prstDash val="solid"/>
              <a:tailEnd type="arrow"/>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7541" y="3771"/>
              <a:ext cx="348" cy="968"/>
              <a:chOff x="7541" y="3771"/>
              <a:chExt cx="348" cy="968"/>
            </a:xfrm>
          </p:grpSpPr>
          <p:sp>
            <p:nvSpPr>
              <p:cNvPr id="115" name="矩形 114"/>
              <p:cNvSpPr/>
              <p:nvPr/>
            </p:nvSpPr>
            <p:spPr>
              <a:xfrm>
                <a:off x="7541" y="3771"/>
                <a:ext cx="349" cy="243"/>
              </a:xfrm>
              <a:prstGeom prst="rect">
                <a:avLst/>
              </a:prstGeom>
              <a:solidFill>
                <a:schemeClr val="accent5">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6" name="矩形 115"/>
              <p:cNvSpPr/>
              <p:nvPr/>
            </p:nvSpPr>
            <p:spPr>
              <a:xfrm>
                <a:off x="7541" y="4014"/>
                <a:ext cx="349" cy="243"/>
              </a:xfrm>
              <a:prstGeom prst="rect">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7" name="矩形 116"/>
              <p:cNvSpPr/>
              <p:nvPr/>
            </p:nvSpPr>
            <p:spPr>
              <a:xfrm>
                <a:off x="7541" y="4254"/>
                <a:ext cx="349" cy="243"/>
              </a:xfrm>
              <a:prstGeom prst="rect">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8" name="矩形 117"/>
              <p:cNvSpPr/>
              <p:nvPr/>
            </p:nvSpPr>
            <p:spPr>
              <a:xfrm>
                <a:off x="7541" y="4497"/>
                <a:ext cx="349" cy="243"/>
              </a:xfrm>
              <a:prstGeom prst="rect">
                <a:avLst/>
              </a:prstGeom>
              <a:solidFill>
                <a:schemeClr val="accent5">
                  <a:lumMod val="75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21" name="矩形 120"/>
            <p:cNvSpPr/>
            <p:nvPr/>
          </p:nvSpPr>
          <p:spPr>
            <a:xfrm>
              <a:off x="7264" y="6356"/>
              <a:ext cx="351" cy="243"/>
            </a:xfrm>
            <a:prstGeom prst="rect">
              <a:avLst/>
            </a:prstGeom>
            <a:solidFill>
              <a:schemeClr val="accent4">
                <a:lumMod val="50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5" name="组合 124"/>
            <p:cNvGrpSpPr/>
            <p:nvPr/>
          </p:nvGrpSpPr>
          <p:grpSpPr>
            <a:xfrm>
              <a:off x="7264" y="6599"/>
              <a:ext cx="350" cy="726"/>
              <a:chOff x="7264" y="6599"/>
              <a:chExt cx="350" cy="726"/>
            </a:xfrm>
          </p:grpSpPr>
          <p:sp>
            <p:nvSpPr>
              <p:cNvPr id="122" name="矩形 121"/>
              <p:cNvSpPr/>
              <p:nvPr/>
            </p:nvSpPr>
            <p:spPr>
              <a:xfrm>
                <a:off x="7264" y="6599"/>
                <a:ext cx="351" cy="243"/>
              </a:xfrm>
              <a:prstGeom prst="rect">
                <a:avLst/>
              </a:prstGeom>
              <a:solidFill>
                <a:schemeClr val="accent4">
                  <a:lumMod val="75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3" name="矩形 122"/>
              <p:cNvSpPr/>
              <p:nvPr/>
            </p:nvSpPr>
            <p:spPr>
              <a:xfrm>
                <a:off x="7264" y="6839"/>
                <a:ext cx="351" cy="24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4" name="矩形 123"/>
              <p:cNvSpPr/>
              <p:nvPr/>
            </p:nvSpPr>
            <p:spPr>
              <a:xfrm>
                <a:off x="7264" y="7083"/>
                <a:ext cx="351" cy="243"/>
              </a:xfrm>
              <a:prstGeom prst="rect">
                <a:avLst/>
              </a:prstGeom>
              <a:solidFill>
                <a:schemeClr val="accent4"/>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cxnSp>
          <p:nvCxnSpPr>
            <p:cNvPr id="129" name="直接箭头连接符 128"/>
            <p:cNvCxnSpPr/>
            <p:nvPr/>
          </p:nvCxnSpPr>
          <p:spPr>
            <a:xfrm>
              <a:off x="8001" y="4069"/>
              <a:ext cx="634" cy="4"/>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0" name="直接箭头连接符 129"/>
            <p:cNvCxnSpPr/>
            <p:nvPr/>
          </p:nvCxnSpPr>
          <p:spPr>
            <a:xfrm flipV="1">
              <a:off x="7858" y="6909"/>
              <a:ext cx="777" cy="7"/>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2" name="文本框 131"/>
            <p:cNvSpPr txBox="1"/>
            <p:nvPr/>
          </p:nvSpPr>
          <p:spPr>
            <a:xfrm>
              <a:off x="7762" y="7022"/>
              <a:ext cx="969" cy="362"/>
            </a:xfrm>
            <a:prstGeom prst="rect">
              <a:avLst/>
            </a:prstGeom>
            <a:noFill/>
          </p:spPr>
          <p:txBody>
            <a:bodyPr wrap="square" rtlCol="0">
              <a:spAutoFit/>
            </a:bodyPr>
            <a:p>
              <a:r>
                <a:rPr lang="en-US" altLang="zh-CN" sz="900"/>
                <a:t>softmax</a:t>
              </a:r>
              <a:endParaRPr lang="en-US" altLang="zh-CN" sz="900"/>
            </a:p>
          </p:txBody>
        </p:sp>
        <p:cxnSp>
          <p:nvCxnSpPr>
            <p:cNvPr id="133" name="直接箭头连接符 132"/>
            <p:cNvCxnSpPr/>
            <p:nvPr/>
          </p:nvCxnSpPr>
          <p:spPr>
            <a:xfrm>
              <a:off x="9201" y="6836"/>
              <a:ext cx="435" cy="3"/>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4" name="直接箭头连接符 133"/>
            <p:cNvCxnSpPr/>
            <p:nvPr/>
          </p:nvCxnSpPr>
          <p:spPr>
            <a:xfrm>
              <a:off x="9201" y="4161"/>
              <a:ext cx="381" cy="19"/>
            </a:xfrm>
            <a:prstGeom prst="straightConnector1">
              <a:avLst/>
            </a:prstGeom>
            <a:ln w="28575" cmpd="sng">
              <a:solidFill>
                <a:schemeClr val="accent5">
                  <a:lumMod val="60000"/>
                  <a:lumOff val="4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36" name="文本框 135"/>
            <p:cNvSpPr txBox="1"/>
            <p:nvPr/>
          </p:nvSpPr>
          <p:spPr>
            <a:xfrm>
              <a:off x="7231" y="7384"/>
              <a:ext cx="549" cy="483"/>
            </a:xfrm>
            <a:prstGeom prst="rect">
              <a:avLst/>
            </a:prstGeom>
            <a:noFill/>
          </p:spPr>
          <p:txBody>
            <a:bodyPr wrap="none" rtlCol="0" anchor="t">
              <a:spAutoFit/>
            </a:bodyPr>
            <a:p>
              <a:r>
                <a:rPr lang="en-US" altLang="zh-CN" b="1">
                  <a:latin typeface="Gabriola" panose="04040605051002020D02" charset="0"/>
                  <a:cs typeface="Gabriola" panose="04040605051002020D02" charset="0"/>
                  <a:sym typeface="+mn-ea"/>
                </a:rPr>
                <a:t>W</a:t>
              </a:r>
              <a:r>
                <a:rPr lang="en-US" altLang="zh-CN" b="1" baseline="-25000">
                  <a:latin typeface="Gabriola" panose="04040605051002020D02" charset="0"/>
                  <a:cs typeface="Gabriola" panose="04040605051002020D02" charset="0"/>
                  <a:sym typeface="+mn-ea"/>
                </a:rPr>
                <a:t>2</a:t>
              </a:r>
              <a:endParaRPr lang="en-US" altLang="zh-CN" b="1" baseline="-25000">
                <a:latin typeface="Gabriola" panose="04040605051002020D02" charset="0"/>
                <a:cs typeface="Gabriola" panose="04040605051002020D02" charset="0"/>
                <a:sym typeface="+mn-ea"/>
              </a:endParaRPr>
            </a:p>
          </p:txBody>
        </p:sp>
        <p:sp>
          <p:nvSpPr>
            <p:cNvPr id="138" name="文本框 137"/>
            <p:cNvSpPr txBox="1"/>
            <p:nvPr/>
          </p:nvSpPr>
          <p:spPr>
            <a:xfrm>
              <a:off x="8416" y="7384"/>
              <a:ext cx="1077" cy="483"/>
            </a:xfrm>
            <a:prstGeom prst="rect">
              <a:avLst/>
            </a:prstGeom>
            <a:noFill/>
          </p:spPr>
          <p:txBody>
            <a:bodyPr wrap="none" rtlCol="0" anchor="t">
              <a:spAutoFit/>
            </a:bodyPr>
            <a:p>
              <a:r>
                <a:rPr lang="en-US" altLang="zh-CN" b="1">
                  <a:latin typeface="Gabriola" panose="04040605051002020D02" charset="0"/>
                  <a:cs typeface="Gabriola" panose="04040605051002020D02" charset="0"/>
                  <a:sym typeface="+mn-ea"/>
                </a:rPr>
                <a:t>1 x1 Conv</a:t>
              </a:r>
              <a:endParaRPr lang="zh-CN" altLang="en-US"/>
            </a:p>
          </p:txBody>
        </p:sp>
        <p:sp>
          <p:nvSpPr>
            <p:cNvPr id="140" name="文本框 139"/>
            <p:cNvSpPr txBox="1"/>
            <p:nvPr/>
          </p:nvSpPr>
          <p:spPr>
            <a:xfrm>
              <a:off x="9710" y="7360"/>
              <a:ext cx="1019" cy="531"/>
            </a:xfrm>
            <a:prstGeom prst="rect">
              <a:avLst/>
            </a:prstGeom>
            <a:noFill/>
          </p:spPr>
          <p:txBody>
            <a:bodyPr wrap="square" rtlCol="0">
              <a:spAutoFit/>
            </a:bodyPr>
            <a:p>
              <a:r>
                <a:rPr lang="en-US" altLang="zh-CN" sz="1600" b="1">
                  <a:latin typeface="Gabriola" panose="04040605051002020D02" charset="0"/>
                  <a:cs typeface="Gabriola" panose="04040605051002020D02" charset="0"/>
                </a:rPr>
                <a:t>Q 2</a:t>
              </a:r>
              <a:endParaRPr lang="en-US" altLang="zh-CN" sz="1600" b="1" baseline="-25000">
                <a:latin typeface="Gabriola" panose="04040605051002020D02" charset="0"/>
                <a:cs typeface="Gabriola" panose="04040605051002020D02" charset="0"/>
              </a:endParaRPr>
            </a:p>
          </p:txBody>
        </p:sp>
        <p:sp>
          <p:nvSpPr>
            <p:cNvPr id="141" name="文本框 140"/>
            <p:cNvSpPr txBox="1"/>
            <p:nvPr/>
          </p:nvSpPr>
          <p:spPr>
            <a:xfrm>
              <a:off x="13272" y="5918"/>
              <a:ext cx="814" cy="725"/>
            </a:xfrm>
            <a:prstGeom prst="rect">
              <a:avLst/>
            </a:prstGeom>
            <a:noFill/>
          </p:spPr>
          <p:txBody>
            <a:bodyPr wrap="square" rtlCol="0">
              <a:spAutoFit/>
            </a:bodyPr>
            <a:p>
              <a:r>
                <a:rPr lang="en-US" altLang="zh-CN" sz="2400" b="1">
                  <a:latin typeface="Gabriola" panose="04040605051002020D02" charset="0"/>
                  <a:cs typeface="Gabriola" panose="04040605051002020D02" charset="0"/>
                </a:rPr>
                <a:t>A</a:t>
              </a:r>
              <a:r>
                <a:rPr lang="en-US" altLang="zh-CN" sz="2400" b="1" baseline="30000">
                  <a:latin typeface="Gabriola" panose="04040605051002020D02" charset="0"/>
                  <a:cs typeface="Gabriola" panose="04040605051002020D02" charset="0"/>
                </a:rPr>
                <a:t>(1)</a:t>
              </a:r>
              <a:endParaRPr lang="en-US" altLang="zh-CN" sz="2400" b="1" baseline="30000">
                <a:latin typeface="Gabriola" panose="04040605051002020D02" charset="0"/>
                <a:cs typeface="Gabriola" panose="04040605051002020D02" charset="0"/>
              </a:endParaRPr>
            </a:p>
          </p:txBody>
        </p:sp>
        <p:grpSp>
          <p:nvGrpSpPr>
            <p:cNvPr id="143" name="组合 142"/>
            <p:cNvGrpSpPr/>
            <p:nvPr/>
          </p:nvGrpSpPr>
          <p:grpSpPr>
            <a:xfrm>
              <a:off x="13234" y="5011"/>
              <a:ext cx="802" cy="802"/>
              <a:chOff x="13234" y="5011"/>
              <a:chExt cx="802" cy="802"/>
            </a:xfrm>
          </p:grpSpPr>
          <p:sp>
            <p:nvSpPr>
              <p:cNvPr id="105" name="矩形 104"/>
              <p:cNvSpPr/>
              <p:nvPr/>
            </p:nvSpPr>
            <p:spPr>
              <a:xfrm>
                <a:off x="13234" y="5011"/>
                <a:ext cx="802" cy="8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8" name="组合 127"/>
              <p:cNvGrpSpPr/>
              <p:nvPr/>
            </p:nvGrpSpPr>
            <p:grpSpPr>
              <a:xfrm>
                <a:off x="13302" y="5157"/>
                <a:ext cx="666" cy="526"/>
                <a:chOff x="13415" y="3078"/>
                <a:chExt cx="666" cy="526"/>
              </a:xfrm>
            </p:grpSpPr>
            <p:cxnSp>
              <p:nvCxnSpPr>
                <p:cNvPr id="108" name="直接连接符 107"/>
                <p:cNvCxnSpPr/>
                <p:nvPr/>
              </p:nvCxnSpPr>
              <p:spPr>
                <a:xfrm>
                  <a:off x="13450" y="3308"/>
                  <a:ext cx="282" cy="3"/>
                </a:xfrm>
                <a:prstGeom prst="line">
                  <a:avLst/>
                </a:prstGeom>
                <a:ln w="12700" cap="rnd" cmpd="sng">
                  <a:solidFill>
                    <a:schemeClr val="accent1">
                      <a:shade val="50000"/>
                    </a:schemeClr>
                  </a:solidFill>
                  <a:prstDash val="sysDot"/>
                  <a:headEnd type="oval"/>
                  <a:tailEnd type="oval"/>
                </a:ln>
              </p:spPr>
              <p:style>
                <a:lnRef idx="1">
                  <a:schemeClr val="dk1"/>
                </a:lnRef>
                <a:fillRef idx="0">
                  <a:schemeClr val="dk1"/>
                </a:fillRef>
                <a:effectRef idx="0">
                  <a:schemeClr val="dk1"/>
                </a:effectRef>
                <a:fontRef idx="minor">
                  <a:schemeClr val="tx1"/>
                </a:fontRef>
              </p:style>
            </p:cxnSp>
            <p:cxnSp>
              <p:nvCxnSpPr>
                <p:cNvPr id="109" name="直接连接符 108"/>
                <p:cNvCxnSpPr/>
                <p:nvPr/>
              </p:nvCxnSpPr>
              <p:spPr>
                <a:xfrm flipH="1">
                  <a:off x="13748" y="3105"/>
                  <a:ext cx="288" cy="410"/>
                </a:xfrm>
                <a:prstGeom prst="line">
                  <a:avLst/>
                </a:prstGeom>
                <a:ln w="12700" cap="rnd" cmpd="sng">
                  <a:solidFill>
                    <a:schemeClr val="accent1">
                      <a:shade val="50000"/>
                    </a:schemeClr>
                  </a:solidFill>
                  <a:prstDash val="sysDot"/>
                  <a:headEnd type="oval"/>
                  <a:tailEnd type="oval"/>
                </a:ln>
              </p:spPr>
              <p:style>
                <a:lnRef idx="1">
                  <a:schemeClr val="dk1"/>
                </a:lnRef>
                <a:fillRef idx="0">
                  <a:schemeClr val="dk1"/>
                </a:fillRef>
                <a:effectRef idx="0">
                  <a:schemeClr val="dk1"/>
                </a:effectRef>
                <a:fontRef idx="minor">
                  <a:schemeClr val="tx1"/>
                </a:fontRef>
              </p:style>
            </p:cxnSp>
            <p:cxnSp>
              <p:nvCxnSpPr>
                <p:cNvPr id="110" name="直接连接符 109"/>
                <p:cNvCxnSpPr/>
                <p:nvPr/>
              </p:nvCxnSpPr>
              <p:spPr>
                <a:xfrm>
                  <a:off x="13799" y="3115"/>
                  <a:ext cx="283" cy="389"/>
                </a:xfrm>
                <a:prstGeom prst="line">
                  <a:avLst/>
                </a:prstGeom>
                <a:ln w="12700" cap="rnd" cmpd="sng">
                  <a:solidFill>
                    <a:schemeClr val="accent1">
                      <a:shade val="50000"/>
                    </a:schemeClr>
                  </a:solidFill>
                  <a:prstDash val="sysDot"/>
                  <a:headEnd type="oval"/>
                  <a:tailEnd type="oval"/>
                </a:ln>
              </p:spPr>
              <p:style>
                <a:lnRef idx="1">
                  <a:schemeClr val="dk1"/>
                </a:lnRef>
                <a:fillRef idx="0">
                  <a:schemeClr val="dk1"/>
                </a:fillRef>
                <a:effectRef idx="0">
                  <a:schemeClr val="dk1"/>
                </a:effectRef>
                <a:fontRef idx="minor">
                  <a:schemeClr val="tx1"/>
                </a:fontRef>
              </p:style>
            </p:cxnSp>
            <p:cxnSp>
              <p:nvCxnSpPr>
                <p:cNvPr id="112" name="直接连接符 111"/>
                <p:cNvCxnSpPr/>
                <p:nvPr/>
              </p:nvCxnSpPr>
              <p:spPr>
                <a:xfrm>
                  <a:off x="13918" y="3581"/>
                  <a:ext cx="2" cy="18"/>
                </a:xfrm>
                <a:prstGeom prst="line">
                  <a:avLst/>
                </a:prstGeom>
                <a:ln w="3175" cap="rnd">
                  <a:solidFill>
                    <a:schemeClr val="bg2"/>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113" name="直接连接符 112"/>
                <p:cNvCxnSpPr/>
                <p:nvPr/>
              </p:nvCxnSpPr>
              <p:spPr>
                <a:xfrm>
                  <a:off x="13420" y="3078"/>
                  <a:ext cx="307" cy="216"/>
                </a:xfrm>
                <a:prstGeom prst="line">
                  <a:avLst/>
                </a:prstGeom>
                <a:ln w="12700" cmpd="sng">
                  <a:solidFill>
                    <a:schemeClr val="accent1">
                      <a:shade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13415" y="3078"/>
                  <a:ext cx="36" cy="228"/>
                </a:xfrm>
                <a:prstGeom prst="line">
                  <a:avLst/>
                </a:prstGeom>
                <a:ln w="3175" cap="flat">
                  <a:solidFill>
                    <a:srgbClr val="FF0000"/>
                  </a:solidFill>
                  <a:prstDash val="solid"/>
                  <a:headEnd type="oval"/>
                  <a:tailEnd type="oval"/>
                </a:ln>
              </p:spPr>
              <p:style>
                <a:lnRef idx="1">
                  <a:schemeClr val="dk1"/>
                </a:lnRef>
                <a:fillRef idx="0">
                  <a:schemeClr val="dk1"/>
                </a:fillRef>
                <a:effectRef idx="0">
                  <a:schemeClr val="dk1"/>
                </a:effectRef>
                <a:fontRef idx="minor">
                  <a:schemeClr val="tx1"/>
                </a:fontRef>
              </p:style>
            </p:cxnSp>
            <p:cxnSp>
              <p:nvCxnSpPr>
                <p:cNvPr id="127" name="直接连接符 126"/>
                <p:cNvCxnSpPr/>
                <p:nvPr/>
              </p:nvCxnSpPr>
              <p:spPr>
                <a:xfrm>
                  <a:off x="13787" y="3126"/>
                  <a:ext cx="131" cy="479"/>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13918" y="3498"/>
                  <a:ext cx="156" cy="83"/>
                </a:xfrm>
                <a:prstGeom prst="line">
                  <a:avLst/>
                </a:prstGeom>
                <a:ln w="3175" cap="rnd">
                  <a:solidFill>
                    <a:srgbClr val="FF0000"/>
                  </a:solidFill>
                  <a:prstDash val="solid"/>
                  <a:headEnd type="oval"/>
                  <a:tailEnd type="oval"/>
                </a:ln>
              </p:spPr>
              <p:style>
                <a:lnRef idx="1">
                  <a:schemeClr val="dk1"/>
                </a:lnRef>
                <a:fillRef idx="0">
                  <a:schemeClr val="dk1"/>
                </a:fillRef>
                <a:effectRef idx="0">
                  <a:schemeClr val="dk1"/>
                </a:effectRef>
                <a:fontRef idx="minor">
                  <a:schemeClr val="tx1"/>
                </a:fontRef>
              </p:style>
            </p:cxnSp>
          </p:grpSp>
          <p:cxnSp>
            <p:nvCxnSpPr>
              <p:cNvPr id="142" name="直接连接符 141"/>
              <p:cNvCxnSpPr/>
              <p:nvPr/>
            </p:nvCxnSpPr>
            <p:spPr>
              <a:xfrm flipV="1">
                <a:off x="13367" y="5630"/>
                <a:ext cx="0" cy="12"/>
              </a:xfrm>
              <a:prstGeom prst="line">
                <a:avLst/>
              </a:prstGeom>
              <a:ln>
                <a:headEnd type="oval"/>
                <a:tailEnd type="ova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31" name="Shape 531"/>
        <p:cNvGrpSpPr/>
        <p:nvPr/>
      </p:nvGrpSpPr>
      <p:grpSpPr>
        <a:xfrm>
          <a:off x="0" y="0"/>
          <a:ext cx="0" cy="0"/>
          <a:chOff x="0" y="0"/>
          <a:chExt cx="0" cy="0"/>
        </a:xfrm>
      </p:grpSpPr>
      <p:sp>
        <p:nvSpPr>
          <p:cNvPr id="532" name="Google Shape;532;p27"/>
          <p:cNvSpPr txBox="1"/>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Project Difficulties</a:t>
            </a:r>
            <a:endParaRPr lang="en-US" altLang="en-GB"/>
          </a:p>
        </p:txBody>
      </p:sp>
      <p:sp>
        <p:nvSpPr>
          <p:cNvPr id="534" name="Google Shape;534;p27"/>
          <p:cNvSpPr txBox="1"/>
          <p:nvPr/>
        </p:nvSpPr>
        <p:spPr>
          <a:xfrm>
            <a:off x="734695" y="1889125"/>
            <a:ext cx="8033385" cy="73152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panose="020F0502020204030203"/>
                <a:ea typeface="Lato" panose="020F0502020204030203"/>
                <a:cs typeface="Lato" panose="020F0502020204030203"/>
                <a:sym typeface="Lato" panose="020F0502020204030203"/>
              </a:rPr>
              <a:t>01    | </a:t>
            </a:r>
            <a:r>
              <a:rPr lang="en-GB" sz="1000">
                <a:solidFill>
                  <a:srgbClr val="000000"/>
                </a:solidFill>
                <a:latin typeface="Lato" panose="020F0502020204030203"/>
                <a:ea typeface="Lato" panose="020F0502020204030203"/>
                <a:cs typeface="Lato" panose="020F0502020204030203"/>
                <a:sym typeface="Lato" panose="020F0502020204030203"/>
              </a:rPr>
              <a:t>   </a:t>
            </a:r>
            <a:r>
              <a:rPr lang="en-US" altLang="en-GB" sz="1000">
                <a:solidFill>
                  <a:srgbClr val="000000"/>
                </a:solidFill>
                <a:latin typeface="Lato" panose="020F0502020204030203"/>
                <a:ea typeface="Lato" panose="020F0502020204030203"/>
                <a:cs typeface="Lato" panose="020F0502020204030203"/>
                <a:sym typeface="Lato" panose="020F0502020204030203"/>
              </a:rPr>
              <a:t>Data manipulation Problem: GTN is mainly implemented for heterogenous graph. Although we could also set the connections between  the connections between different brain regions as the input. It is really hard to normalize all the input data.       </a:t>
            </a:r>
            <a:endParaRPr lang="en-US" altLang="en-GB" sz="1000">
              <a:solidFill>
                <a:srgbClr val="000000"/>
              </a:solidFill>
              <a:latin typeface="Lato" panose="020F0502020204030203"/>
              <a:ea typeface="Lato" panose="020F0502020204030203"/>
              <a:cs typeface="Lato" panose="020F0502020204030203"/>
              <a:sym typeface="Lato" panose="020F0502020204030203"/>
            </a:endParaRPr>
          </a:p>
        </p:txBody>
      </p:sp>
      <p:sp>
        <p:nvSpPr>
          <p:cNvPr id="535" name="Google Shape;535;p27"/>
          <p:cNvSpPr txBox="1"/>
          <p:nvPr/>
        </p:nvSpPr>
        <p:spPr>
          <a:xfrm>
            <a:off x="734695" y="2359660"/>
            <a:ext cx="8033385" cy="26098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panose="020F0502020204030203"/>
                <a:ea typeface="Lato" panose="020F0502020204030203"/>
                <a:cs typeface="Lato" panose="020F0502020204030203"/>
                <a:sym typeface="Lato" panose="020F0502020204030203"/>
              </a:rPr>
              <a:t>02    |</a:t>
            </a:r>
            <a:r>
              <a:rPr lang="en-GB" sz="1000" b="1">
                <a:solidFill>
                  <a:srgbClr val="CCCCCC"/>
                </a:solidFill>
                <a:latin typeface="Lato" panose="020F0502020204030203"/>
                <a:ea typeface="Lato" panose="020F0502020204030203"/>
                <a:cs typeface="Lato" panose="020F0502020204030203"/>
                <a:sym typeface="Lato" panose="020F0502020204030203"/>
              </a:rPr>
              <a:t> </a:t>
            </a:r>
            <a:r>
              <a:rPr lang="en-GB" sz="1000">
                <a:solidFill>
                  <a:srgbClr val="53C6A1"/>
                </a:solidFill>
                <a:latin typeface="Lato" panose="020F0502020204030203"/>
                <a:ea typeface="Lato" panose="020F0502020204030203"/>
                <a:cs typeface="Lato" panose="020F0502020204030203"/>
                <a:sym typeface="Lato" panose="020F0502020204030203"/>
              </a:rPr>
              <a:t> </a:t>
            </a:r>
            <a:r>
              <a:rPr lang="en-GB" sz="1000">
                <a:solidFill>
                  <a:srgbClr val="000000"/>
                </a:solidFill>
                <a:latin typeface="Lato" panose="020F0502020204030203"/>
                <a:ea typeface="Lato" panose="020F0502020204030203"/>
                <a:cs typeface="Lato" panose="020F0502020204030203"/>
                <a:sym typeface="Lato" panose="020F0502020204030203"/>
              </a:rPr>
              <a:t>  </a:t>
            </a:r>
            <a:r>
              <a:rPr lang="en-US" altLang="en-GB" sz="1000">
                <a:solidFill>
                  <a:srgbClr val="000000"/>
                </a:solidFill>
                <a:latin typeface="Lato" panose="020F0502020204030203"/>
                <a:ea typeface="Lato" panose="020F0502020204030203"/>
                <a:cs typeface="Lato" panose="020F0502020204030203"/>
                <a:sym typeface="Lato" panose="020F0502020204030203"/>
              </a:rPr>
              <a:t>Limited Amount of Datasets: The previous work used 600 graphs as the training dataset. We only have 202 graphs in total. Since we are directly generating the fake, we may not need 600 graphs for the training input. But it still may not enough to optimize the model.   </a:t>
            </a:r>
            <a:endParaRPr lang="en-US" altLang="en-GB" sz="1000">
              <a:solidFill>
                <a:srgbClr val="000000"/>
              </a:solidFill>
              <a:latin typeface="Lato" panose="020F0502020204030203"/>
              <a:ea typeface="Lato" panose="020F0502020204030203"/>
              <a:cs typeface="Lato" panose="020F0502020204030203"/>
              <a:sym typeface="Lato" panose="020F0502020204030203"/>
            </a:endParaRPr>
          </a:p>
        </p:txBody>
      </p:sp>
      <p:sp>
        <p:nvSpPr>
          <p:cNvPr id="536" name="Google Shape;536;p27"/>
          <p:cNvSpPr txBox="1"/>
          <p:nvPr/>
        </p:nvSpPr>
        <p:spPr>
          <a:xfrm>
            <a:off x="734695" y="2877820"/>
            <a:ext cx="8033385" cy="26098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panose="020F0502020204030203"/>
                <a:ea typeface="Lato" panose="020F0502020204030203"/>
                <a:cs typeface="Lato" panose="020F0502020204030203"/>
                <a:sym typeface="Lato" panose="020F0502020204030203"/>
              </a:rPr>
              <a:t>03    |</a:t>
            </a:r>
            <a:r>
              <a:rPr lang="en-GB" sz="1000" b="1">
                <a:solidFill>
                  <a:srgbClr val="CCCCCC"/>
                </a:solidFill>
                <a:latin typeface="Lato" panose="020F0502020204030203"/>
                <a:ea typeface="Lato" panose="020F0502020204030203"/>
                <a:cs typeface="Lato" panose="020F0502020204030203"/>
                <a:sym typeface="Lato" panose="020F0502020204030203"/>
              </a:rPr>
              <a:t> </a:t>
            </a:r>
            <a:r>
              <a:rPr lang="en-GB" sz="1000">
                <a:solidFill>
                  <a:srgbClr val="000000"/>
                </a:solidFill>
                <a:latin typeface="Lato" panose="020F0502020204030203"/>
                <a:ea typeface="Lato" panose="020F0502020204030203"/>
                <a:cs typeface="Lato" panose="020F0502020204030203"/>
                <a:sym typeface="Lato" panose="020F0502020204030203"/>
              </a:rPr>
              <a:t>   </a:t>
            </a:r>
            <a:r>
              <a:rPr lang="en-US" altLang="en-GB" sz="1000">
                <a:solidFill>
                  <a:srgbClr val="000000"/>
                </a:solidFill>
                <a:latin typeface="Lato" panose="020F0502020204030203"/>
                <a:ea typeface="Lato" panose="020F0502020204030203"/>
                <a:cs typeface="Lato" panose="020F0502020204030203"/>
                <a:sym typeface="Lato" panose="020F0502020204030203"/>
              </a:rPr>
              <a:t>Explanation of AI interpretability: Although the model can effectively provide the insight on adaptive meta-paths , we still have to manually set the meta-paths for comparison. </a:t>
            </a:r>
            <a:endParaRPr lang="en-US" altLang="en-GB" sz="1000">
              <a:solidFill>
                <a:srgbClr val="000000"/>
              </a:solidFill>
              <a:latin typeface="Lato" panose="020F0502020204030203"/>
              <a:ea typeface="Lato" panose="020F0502020204030203"/>
              <a:cs typeface="Lato" panose="020F0502020204030203"/>
              <a:sym typeface="Lato" panose="020F0502020204030203"/>
            </a:endParaRPr>
          </a:p>
        </p:txBody>
      </p:sp>
      <p:sp>
        <p:nvSpPr>
          <p:cNvPr id="537" name="Google Shape;537;p27"/>
          <p:cNvSpPr txBox="1"/>
          <p:nvPr/>
        </p:nvSpPr>
        <p:spPr>
          <a:xfrm>
            <a:off x="730250" y="3395980"/>
            <a:ext cx="8037830" cy="26098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panose="020F0502020204030203"/>
                <a:ea typeface="Lato" panose="020F0502020204030203"/>
                <a:cs typeface="Lato" panose="020F0502020204030203"/>
                <a:sym typeface="Lato" panose="020F0502020204030203"/>
              </a:rPr>
              <a:t>04    </a:t>
            </a:r>
            <a:r>
              <a:rPr lang="en-GB" sz="1000">
                <a:solidFill>
                  <a:schemeClr val="dk1"/>
                </a:solidFill>
                <a:latin typeface="Lato" panose="020F0502020204030203"/>
                <a:ea typeface="Lato" panose="020F0502020204030203"/>
                <a:cs typeface="Lato" panose="020F0502020204030203"/>
                <a:sym typeface="Lato" panose="020F0502020204030203"/>
              </a:rPr>
              <a:t>|</a:t>
            </a:r>
            <a:r>
              <a:rPr lang="en-GB" sz="1000">
                <a:solidFill>
                  <a:srgbClr val="000000"/>
                </a:solidFill>
                <a:latin typeface="Lato" panose="020F0502020204030203"/>
                <a:ea typeface="Lato" panose="020F0502020204030203"/>
                <a:cs typeface="Lato" panose="020F0502020204030203"/>
                <a:sym typeface="Lato" panose="020F0502020204030203"/>
              </a:rPr>
              <a:t> </a:t>
            </a:r>
            <a:r>
              <a:rPr lang="en-US" altLang="en-GB" sz="1000">
                <a:solidFill>
                  <a:srgbClr val="000000"/>
                </a:solidFill>
                <a:latin typeface="Lato" panose="020F0502020204030203"/>
                <a:ea typeface="Lato" panose="020F0502020204030203"/>
                <a:cs typeface="Lato" panose="020F0502020204030203"/>
                <a:sym typeface="Lato" panose="020F0502020204030203"/>
              </a:rPr>
              <a:t>   Limited previous work as reference: Since we wish to use the automatic generated meta-paths to demonstrate the pathological regions of the AD, there is not too much previous work can be reference.  </a:t>
            </a:r>
            <a:r>
              <a:rPr lang="en-GB" sz="1000">
                <a:solidFill>
                  <a:srgbClr val="000000"/>
                </a:solidFill>
                <a:latin typeface="Lato" panose="020F0502020204030203"/>
                <a:ea typeface="Lato" panose="020F0502020204030203"/>
                <a:cs typeface="Lato" panose="020F0502020204030203"/>
                <a:sym typeface="Lato" panose="020F0502020204030203"/>
              </a:rPr>
              <a:t>   </a:t>
            </a:r>
            <a:endParaRPr lang="en-US" altLang="en-GB" sz="1000">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94" name="Shape 594"/>
        <p:cNvGrpSpPr/>
        <p:nvPr/>
      </p:nvGrpSpPr>
      <p:grpSpPr>
        <a:xfrm>
          <a:off x="0" y="0"/>
          <a:ext cx="0" cy="0"/>
          <a:chOff x="0" y="0"/>
          <a:chExt cx="0" cy="0"/>
        </a:xfrm>
      </p:grpSpPr>
      <p:sp>
        <p:nvSpPr>
          <p:cNvPr id="595" name="Google Shape;595;p31"/>
          <p:cNvSpPr txBox="1"/>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solidFill>
                  <a:srgbClr val="000000"/>
                </a:solidFill>
              </a:rPr>
              <a:t>Proposed Process </a:t>
            </a:r>
            <a:endParaRPr lang="en-US" altLang="en-GB" sz="800">
              <a:solidFill>
                <a:srgbClr val="000000"/>
              </a:solidFill>
            </a:endParaRPr>
          </a:p>
        </p:txBody>
      </p:sp>
      <p:sp>
        <p:nvSpPr>
          <p:cNvPr id="596" name="Google Shape;596;p31"/>
          <p:cNvSpPr txBox="1"/>
          <p:nvPr/>
        </p:nvSpPr>
        <p:spPr>
          <a:xfrm>
            <a:off x="460375" y="3462655"/>
            <a:ext cx="1053465" cy="37147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panose="020B0604020202020204"/>
              <a:buNone/>
            </a:pPr>
            <a:r>
              <a:rPr lang="en-US" b="1">
                <a:latin typeface="Lato" panose="020F0502020204030203"/>
                <a:ea typeface="Lato" panose="020F0502020204030203"/>
                <a:cs typeface="Lato" panose="020F0502020204030203"/>
                <a:sym typeface="Lato" panose="020F0502020204030203"/>
              </a:rPr>
              <a:t>April 22th</a:t>
            </a:r>
            <a:endParaRPr lang="en-US" b="1">
              <a:latin typeface="Lato" panose="020F0502020204030203"/>
              <a:ea typeface="Lato" panose="020F0502020204030203"/>
              <a:cs typeface="Lato" panose="020F0502020204030203"/>
              <a:sym typeface="Lato" panose="020F0502020204030203"/>
            </a:endParaRPr>
          </a:p>
        </p:txBody>
      </p:sp>
      <p:sp>
        <p:nvSpPr>
          <p:cNvPr id="597" name="Google Shape;597;p31"/>
          <p:cNvSpPr txBox="1"/>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800">
                <a:solidFill>
                  <a:srgbClr val="000000"/>
                </a:solidFill>
              </a:rPr>
              <a:t>Data Manipulation Done</a:t>
            </a:r>
            <a:endParaRPr lang="en-US" sz="800">
              <a:solidFill>
                <a:srgbClr val="000000"/>
              </a:solidFill>
            </a:endParaRPr>
          </a:p>
        </p:txBody>
      </p:sp>
      <p:sp>
        <p:nvSpPr>
          <p:cNvPr id="598" name="Google Shape;598;p31"/>
          <p:cNvSpPr txBox="1"/>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700"/>
              <a:t>Finishing the code part of the data manipulation. Finishing the task of handling the data that can be processed for the neural network. </a:t>
            </a:r>
            <a:endParaRPr lang="en-US" sz="700"/>
          </a:p>
        </p:txBody>
      </p:sp>
      <p:sp>
        <p:nvSpPr>
          <p:cNvPr id="599" name="Google Shape;599;p31"/>
          <p:cNvSpPr txBox="1"/>
          <p:nvPr/>
        </p:nvSpPr>
        <p:spPr>
          <a:xfrm>
            <a:off x="2063115" y="2957195"/>
            <a:ext cx="865505" cy="37147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panose="020B0604020202020204"/>
              <a:buNone/>
            </a:pPr>
            <a:r>
              <a:rPr lang="en-US" b="1">
                <a:latin typeface="Lato" panose="020F0502020204030203"/>
                <a:ea typeface="Lato" panose="020F0502020204030203"/>
                <a:cs typeface="Lato" panose="020F0502020204030203"/>
                <a:sym typeface="Lato" panose="020F0502020204030203"/>
              </a:rPr>
              <a:t>May 6th</a:t>
            </a:r>
            <a:endParaRPr lang="en-US" b="1">
              <a:latin typeface="Lato" panose="020F0502020204030203"/>
              <a:ea typeface="Lato" panose="020F0502020204030203"/>
              <a:cs typeface="Lato" panose="020F0502020204030203"/>
              <a:sym typeface="Lato" panose="020F0502020204030203"/>
            </a:endParaRPr>
          </a:p>
        </p:txBody>
      </p:sp>
      <p:sp>
        <p:nvSpPr>
          <p:cNvPr id="600" name="Google Shape;600;p31"/>
          <p:cNvSpPr txBox="1"/>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ltLang="en-GB" sz="800">
                <a:solidFill>
                  <a:srgbClr val="000000"/>
                </a:solidFill>
              </a:rPr>
              <a:t>Code part of an conference paper done </a:t>
            </a:r>
            <a:endParaRPr lang="en-US" altLang="en-GB" sz="800">
              <a:solidFill>
                <a:srgbClr val="000000"/>
              </a:solidFill>
            </a:endParaRPr>
          </a:p>
        </p:txBody>
      </p:sp>
      <p:sp>
        <p:nvSpPr>
          <p:cNvPr id="601" name="Google Shape;601;p31"/>
          <p:cNvSpPr txBox="1"/>
          <p:nvPr>
            <p:ph type="body" idx="4294967295"/>
          </p:nvPr>
        </p:nvSpPr>
        <p:spPr>
          <a:xfrm>
            <a:off x="2230906"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700"/>
              <a:t>Finishing all the code part i.e. adding the specific attention block to the original GAN. </a:t>
            </a:r>
            <a:endParaRPr lang="en-US" sz="700"/>
          </a:p>
        </p:txBody>
      </p:sp>
      <p:sp>
        <p:nvSpPr>
          <p:cNvPr id="602" name="Google Shape;602;p31"/>
          <p:cNvSpPr txBox="1"/>
          <p:nvPr/>
        </p:nvSpPr>
        <p:spPr>
          <a:xfrm>
            <a:off x="3354070" y="3462655"/>
            <a:ext cx="1010285" cy="37147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panose="020B0604020202020204"/>
              <a:buNone/>
            </a:pPr>
            <a:r>
              <a:rPr lang="en-US" b="1">
                <a:latin typeface="Lato" panose="020F0502020204030203"/>
                <a:ea typeface="Lato" panose="020F0502020204030203"/>
                <a:cs typeface="Lato" panose="020F0502020204030203"/>
                <a:sym typeface="Lato" panose="020F0502020204030203"/>
              </a:rPr>
              <a:t>May 16th</a:t>
            </a:r>
            <a:endParaRPr lang="en-US" b="1">
              <a:latin typeface="Lato" panose="020F0502020204030203"/>
              <a:ea typeface="Lato" panose="020F0502020204030203"/>
              <a:cs typeface="Lato" panose="020F0502020204030203"/>
              <a:sym typeface="Lato" panose="020F0502020204030203"/>
            </a:endParaRPr>
          </a:p>
        </p:txBody>
      </p:sp>
      <p:sp>
        <p:nvSpPr>
          <p:cNvPr id="603" name="Google Shape;603;p31"/>
          <p:cNvSpPr txBox="1"/>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800">
                <a:solidFill>
                  <a:srgbClr val="000000"/>
                </a:solidFill>
              </a:rPr>
              <a:t>Neurips 2022 Submission</a:t>
            </a:r>
            <a:endParaRPr lang="en-US" sz="800">
              <a:solidFill>
                <a:srgbClr val="000000"/>
              </a:solidFill>
            </a:endParaRPr>
          </a:p>
        </p:txBody>
      </p:sp>
      <p:sp>
        <p:nvSpPr>
          <p:cNvPr id="604" name="Google Shape;604;p31"/>
          <p:cNvSpPr txBox="1"/>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700"/>
              <a:t>Finishing the literature part and submit the paper to Neurips 2022 conference. </a:t>
            </a:r>
            <a:endParaRPr lang="en-US" sz="700"/>
          </a:p>
        </p:txBody>
      </p:sp>
      <p:sp>
        <p:nvSpPr>
          <p:cNvPr id="605" name="Google Shape;605;p31"/>
          <p:cNvSpPr txBox="1"/>
          <p:nvPr/>
        </p:nvSpPr>
        <p:spPr>
          <a:xfrm>
            <a:off x="4871085" y="2957195"/>
            <a:ext cx="1156335" cy="37147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panose="020B0604020202020204"/>
              <a:buNone/>
            </a:pPr>
            <a:r>
              <a:rPr lang="en-US" b="1">
                <a:latin typeface="Lato" panose="020F0502020204030203"/>
                <a:ea typeface="Lato" panose="020F0502020204030203"/>
                <a:cs typeface="Lato" panose="020F0502020204030203"/>
                <a:sym typeface="Lato" panose="020F0502020204030203"/>
              </a:rPr>
              <a:t>June 1st</a:t>
            </a:r>
            <a:endParaRPr lang="en-US" b="1">
              <a:latin typeface="Lato" panose="020F0502020204030203"/>
              <a:ea typeface="Lato" panose="020F0502020204030203"/>
              <a:cs typeface="Lato" panose="020F0502020204030203"/>
              <a:sym typeface="Lato" panose="020F0502020204030203"/>
            </a:endParaRPr>
          </a:p>
        </p:txBody>
      </p:sp>
      <p:sp>
        <p:nvSpPr>
          <p:cNvPr id="606" name="Google Shape;606;p31"/>
          <p:cNvSpPr txBox="1"/>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800">
                <a:solidFill>
                  <a:srgbClr val="000000"/>
                </a:solidFill>
              </a:rPr>
              <a:t>Report Submission</a:t>
            </a:r>
            <a:endParaRPr lang="en-US" sz="800">
              <a:solidFill>
                <a:srgbClr val="000000"/>
              </a:solidFill>
            </a:endParaRPr>
          </a:p>
        </p:txBody>
      </p:sp>
      <p:sp>
        <p:nvSpPr>
          <p:cNvPr id="607" name="Google Shape;607;p31"/>
          <p:cNvSpPr txBox="1"/>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700"/>
              <a:t>Submitting the report to Imperial College London system (Cate). It should contains all the background knowledge and work done in this period.  </a:t>
            </a:r>
            <a:endParaRPr lang="en-US" sz="700"/>
          </a:p>
        </p:txBody>
      </p:sp>
      <p:sp>
        <p:nvSpPr>
          <p:cNvPr id="608" name="Google Shape;608;p31"/>
          <p:cNvSpPr txBox="1"/>
          <p:nvPr/>
        </p:nvSpPr>
        <p:spPr>
          <a:xfrm>
            <a:off x="6325235" y="3462655"/>
            <a:ext cx="856615" cy="37147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panose="020B0604020202020204"/>
              <a:buNone/>
            </a:pPr>
            <a:r>
              <a:rPr lang="en-US" b="1">
                <a:latin typeface="Lato" panose="020F0502020204030203"/>
                <a:ea typeface="Lato" panose="020F0502020204030203"/>
                <a:cs typeface="Lato" panose="020F0502020204030203"/>
                <a:sym typeface="Lato" panose="020F0502020204030203"/>
              </a:rPr>
              <a:t>July 1st</a:t>
            </a:r>
            <a:endParaRPr lang="en-US" b="1">
              <a:latin typeface="Lato" panose="020F0502020204030203"/>
              <a:ea typeface="Lato" panose="020F0502020204030203"/>
              <a:cs typeface="Lato" panose="020F0502020204030203"/>
              <a:sym typeface="Lato" panose="020F0502020204030203"/>
            </a:endParaRPr>
          </a:p>
        </p:txBody>
      </p:sp>
      <p:sp>
        <p:nvSpPr>
          <p:cNvPr id="609" name="Google Shape;609;p31"/>
          <p:cNvSpPr txBox="1"/>
          <p:nvPr>
            <p:ph type="title"/>
          </p:nvPr>
        </p:nvSpPr>
        <p:spPr>
          <a:xfrm>
            <a:off x="658559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800">
                <a:solidFill>
                  <a:srgbClr val="000000"/>
                </a:solidFill>
              </a:rPr>
              <a:t>First draft of TMI journal Submission</a:t>
            </a:r>
            <a:endParaRPr lang="en-US" sz="800">
              <a:solidFill>
                <a:srgbClr val="000000"/>
              </a:solidFill>
            </a:endParaRPr>
          </a:p>
        </p:txBody>
      </p:sp>
      <p:sp>
        <p:nvSpPr>
          <p:cNvPr id="610" name="Google Shape;610;p31"/>
          <p:cNvSpPr txBox="1"/>
          <p:nvPr>
            <p:ph type="body" idx="4294967295"/>
          </p:nvPr>
        </p:nvSpPr>
        <p:spPr>
          <a:xfrm>
            <a:off x="658559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700"/>
              <a:t>Finishing the task of adding contrasitive learning and AI explanability to this project. Try to submit the journal paper for review. </a:t>
            </a:r>
            <a:endParaRPr lang="en-US" sz="700"/>
          </a:p>
        </p:txBody>
      </p:sp>
      <p:pic>
        <p:nvPicPr>
          <p:cNvPr id="611" name="Google Shape;611;p31" descr="shutterstock_429987889_edited.jpg"/>
          <p:cNvPicPr preferRelativeResize="0"/>
          <p:nvPr/>
        </p:nvPicPr>
        <p:blipFill rotWithShape="1">
          <a:blip r:embed="rId1"/>
          <a:srcRect t="91660" b="6621"/>
          <a:stretch>
            <a:fillRect/>
          </a:stretch>
        </p:blipFill>
        <p:spPr>
          <a:xfrm>
            <a:off x="885125" y="3339575"/>
            <a:ext cx="8265375" cy="132431"/>
          </a:xfrm>
          <a:prstGeom prst="rect">
            <a:avLst/>
          </a:prstGeom>
          <a:noFill/>
          <a:ln>
            <a:noFill/>
          </a:ln>
        </p:spPr>
      </p:pic>
      <p:grpSp>
        <p:nvGrpSpPr>
          <p:cNvPr id="612" name="Google Shape;612;p31"/>
          <p:cNvGrpSpPr/>
          <p:nvPr/>
        </p:nvGrpSpPr>
        <p:grpSpPr>
          <a:xfrm>
            <a:off x="845575" y="3060165"/>
            <a:ext cx="92400" cy="411825"/>
            <a:chOff x="845575" y="2563700"/>
            <a:chExt cx="92400" cy="411825"/>
          </a:xfrm>
        </p:grpSpPr>
        <p:cxnSp>
          <p:nvCxnSpPr>
            <p:cNvPr id="613" name="Google Shape;613;p31"/>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14" name="Google Shape;614;p31"/>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 name="Google Shape;615;p31"/>
          <p:cNvGrpSpPr/>
          <p:nvPr/>
        </p:nvGrpSpPr>
        <p:grpSpPr>
          <a:xfrm rot="10800000">
            <a:off x="2296375" y="3339567"/>
            <a:ext cx="92400" cy="411825"/>
            <a:chOff x="2070100" y="2563700"/>
            <a:chExt cx="92400" cy="411825"/>
          </a:xfrm>
        </p:grpSpPr>
        <p:cxnSp>
          <p:nvCxnSpPr>
            <p:cNvPr id="616" name="Google Shape;616;p31"/>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17" name="Google Shape;617;p31"/>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 name="Google Shape;618;p31"/>
          <p:cNvGrpSpPr/>
          <p:nvPr/>
        </p:nvGrpSpPr>
        <p:grpSpPr>
          <a:xfrm>
            <a:off x="3747175" y="3060165"/>
            <a:ext cx="92400" cy="411825"/>
            <a:chOff x="845575" y="2563700"/>
            <a:chExt cx="92400" cy="411825"/>
          </a:xfrm>
        </p:grpSpPr>
        <p:cxnSp>
          <p:nvCxnSpPr>
            <p:cNvPr id="619" name="Google Shape;619;p31"/>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0" name="Google Shape;620;p31"/>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 name="Google Shape;621;p31"/>
          <p:cNvGrpSpPr/>
          <p:nvPr/>
        </p:nvGrpSpPr>
        <p:grpSpPr>
          <a:xfrm rot="10800000">
            <a:off x="5197975" y="3339567"/>
            <a:ext cx="92400" cy="411825"/>
            <a:chOff x="2070100" y="2563700"/>
            <a:chExt cx="92400" cy="411825"/>
          </a:xfrm>
        </p:grpSpPr>
        <p:cxnSp>
          <p:nvCxnSpPr>
            <p:cNvPr id="622" name="Google Shape;622;p31"/>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3" name="Google Shape;623;p31"/>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 name="Google Shape;624;p31"/>
          <p:cNvGrpSpPr/>
          <p:nvPr/>
        </p:nvGrpSpPr>
        <p:grpSpPr>
          <a:xfrm>
            <a:off x="6648775" y="3060165"/>
            <a:ext cx="92400" cy="411825"/>
            <a:chOff x="845575" y="2563700"/>
            <a:chExt cx="92400" cy="411825"/>
          </a:xfrm>
        </p:grpSpPr>
        <p:cxnSp>
          <p:nvCxnSpPr>
            <p:cNvPr id="625" name="Google Shape;625;p31"/>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6" name="Google Shape;626;p31"/>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6019</Words>
  <Application>WPS 演示</Application>
  <PresentationFormat/>
  <Paragraphs>136</Paragraphs>
  <Slides>10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宋体</vt:lpstr>
      <vt:lpstr>Wingdings</vt:lpstr>
      <vt:lpstr>Arial</vt:lpstr>
      <vt:lpstr>Raleway</vt:lpstr>
      <vt:lpstr>Lato</vt:lpstr>
      <vt:lpstr>Times New Roman</vt:lpstr>
      <vt:lpstr>Gabriola</vt:lpstr>
      <vt:lpstr>微软雅黑</vt:lpstr>
      <vt:lpstr>Arial Unicode MS</vt:lpstr>
      <vt:lpstr>Streamline</vt:lpstr>
      <vt:lpstr>Data Augmentation of Brain Connectivity for dementia classification</vt:lpstr>
      <vt:lpstr>Overview</vt:lpstr>
      <vt:lpstr>Problems to solve</vt:lpstr>
      <vt:lpstr>Proposed solution</vt:lpstr>
      <vt:lpstr>Data Preprocessing </vt:lpstr>
      <vt:lpstr>Work Flow of Graph Transformer GAN</vt:lpstr>
      <vt:lpstr>GTN(Graph Transformer Networks)</vt:lpstr>
      <vt:lpstr>Project Difficulties</vt:lpstr>
      <vt:lpstr>First draft of TMI journal Submission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 Transformer GAN:Data Augmentation of Brain Connectivity for dementia classification</dc:title>
  <dc:creator/>
  <cp:lastModifiedBy>mis-name</cp:lastModifiedBy>
  <cp:revision>3</cp:revision>
  <dcterms:created xsi:type="dcterms:W3CDTF">2022-04-07T21:31:00Z</dcterms:created>
  <dcterms:modified xsi:type="dcterms:W3CDTF">2022-04-09T14:40:30Z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D83501092EEC466DBD77A5F80650D81E</vt:lpwstr>
  </property>
  <property fmtid="{D5CDD505-2E9C-101B-9397-08002B2CF9AE}" pid="3" name="KSOProductBuildVer">
    <vt:lpwstr>2052-11.1.0.11636</vt:lpwstr>
  </property>
</Properties>
</file>